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7" r:id="rId6"/>
    <p:sldId id="261" r:id="rId7"/>
    <p:sldId id="266" r:id="rId8"/>
    <p:sldId id="260" r:id="rId9"/>
    <p:sldId id="263" r:id="rId10"/>
    <p:sldId id="264" r:id="rId11"/>
    <p:sldId id="262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08"/>
    <p:restoredTop sz="94648"/>
  </p:normalViewPr>
  <p:slideViewPr>
    <p:cSldViewPr snapToGrid="0" snapToObjects="1">
      <p:cViewPr>
        <p:scale>
          <a:sx n="108" d="100"/>
          <a:sy n="108" d="100"/>
        </p:scale>
        <p:origin x="-120" y="1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interSettings" Target="printerSettings/printerSettings1.bin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5595E5-6C16-404B-BBE1-FA6B2AA865B2}" type="datetimeFigureOut">
              <a:rPr lang="en-US" smtClean="0"/>
              <a:t>08/06/16</a:t>
            </a:fld>
            <a:endParaRPr lang="pt-B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 smtClean="0"/>
              <a:t>Click to edit Master text styles</a:t>
            </a:r>
          </a:p>
          <a:p>
            <a:pPr lvl="1"/>
            <a:r>
              <a:rPr lang="it-IT" smtClean="0"/>
              <a:t>Second level</a:t>
            </a:r>
          </a:p>
          <a:p>
            <a:pPr lvl="2"/>
            <a:r>
              <a:rPr lang="it-IT" smtClean="0"/>
              <a:t>Third level</a:t>
            </a:r>
          </a:p>
          <a:p>
            <a:pPr lvl="3"/>
            <a:r>
              <a:rPr lang="it-IT" smtClean="0"/>
              <a:t>Fourth level</a:t>
            </a:r>
          </a:p>
          <a:p>
            <a:pPr lvl="4"/>
            <a:r>
              <a:rPr lang="it-IT" smtClean="0"/>
              <a:t>Fifth level</a:t>
            </a:r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CA04C5-0CF9-4C4D-B09F-A7D4015D8200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281042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CA04C5-0CF9-4C4D-B09F-A7D4015D8200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114819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pt-BR" smtClean="0"/>
              <a:t>Clique para editar estilo do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dirty="0"/>
              <a:pPr/>
              <a:t>08/06/16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 smtClean="0"/>
              <a:t>Clique para editar estilo do título mestre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pt-BR" dirty="0" smtClean="0"/>
              <a:t>Arraste a imagem para o espaço reservado ou clique no ícone para adicionar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dirty="0"/>
              <a:pPr/>
              <a:t>08/06/16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pt-BR" smtClean="0"/>
              <a:t>Clique para editar estilo do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os estilos de texto mestres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pt-BR" smtClean="0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08/06/16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pt-BR" smtClean="0"/>
              <a:t>Clique para editar estilo do título mestre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pt-BR" smtClean="0"/>
              <a:t>Clique para editar os estilos de texto mestres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4567-0DE4-3F47-BF90-CB84690072F9}" type="datetimeFigureOut">
              <a:rPr lang="en-US" dirty="0"/>
              <a:pPr/>
              <a:t>08/06/16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estilo do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BR" smtClean="0"/>
              <a:t>Clique para editar os estilos de texto mestres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dirty="0"/>
              <a:pPr/>
              <a:t>08/06/16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pt-BR" smtClean="0"/>
              <a:t>Clique para editar estilo do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pt-BR" smtClean="0"/>
              <a:t>Clique para editar os estilos de texto mestres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dirty="0"/>
              <a:pPr/>
              <a:t>08/06/16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pt-BR" smtClean="0"/>
              <a:t>Clique para editar estilo do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pt-BR" smtClean="0"/>
              <a:t>Clique para editar os estilos de texto mestres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dirty="0"/>
              <a:pPr/>
              <a:t>08/06/16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pt-BR" smtClean="0"/>
              <a:t>Clique para editar estilo do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08/06/16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estilo do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pt-BR" smtClean="0"/>
              <a:t>Clique para editar os estilos de texto mestres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pt-BR" smtClean="0"/>
              <a:t>Clique para editar os estilos de texto mestres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dirty="0"/>
              <a:pPr/>
              <a:t>08/06/16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estilo do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pt-BR" smtClean="0"/>
              <a:t>Clique para editar os estilos de texto mestres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pt-BR" smtClean="0"/>
              <a:t>Clique para editar os estilos de texto mestres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dirty="0"/>
              <a:pPr/>
              <a:t>08/06/16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estilo do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dirty="0"/>
              <a:pPr/>
              <a:t>08/06/16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dirty="0"/>
              <a:pPr/>
              <a:t>08/06/16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estilo do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pt-BR" smtClean="0"/>
              <a:t>Clique para editar os estilos de texto mestres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dirty="0"/>
              <a:pPr/>
              <a:t>08/06/16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 smtClean="0"/>
              <a:t>Clique para editar estilo do título mestre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pt-BR" dirty="0" smtClean="0"/>
              <a:t>Arraste a imagem para o espaço reservado ou clique no ícone para adicionar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8C79C5D-2A6F-F04D-97DA-BEF2467B64E4}" type="datetimeFigureOut">
              <a:rPr lang="en-US" dirty="0"/>
              <a:pPr/>
              <a:t>08/06/16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pt-BR" smtClean="0"/>
              <a:t>Clique para editar estilo do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pt-BR" smtClean="0"/>
              <a:t>Clique para editar os estilos de texto mestres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 dirty="0"/>
              <a:pPr/>
              <a:t>08/06/16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3" r:id="rId9"/>
    <p:sldLayoutId id="2147483657" r:id="rId10"/>
    <p:sldLayoutId id="2147483666" r:id="rId11"/>
    <p:sldLayoutId id="2147483661" r:id="rId12"/>
    <p:sldLayoutId id="2147483658" r:id="rId13"/>
    <p:sldLayoutId id="2147483659" r:id="rId1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3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youtu.be/XdL7EDKr_rk" TargetMode="External"/><Relationship Id="rId3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810001" y="2529444"/>
            <a:ext cx="10572000" cy="1332614"/>
          </a:xfrm>
        </p:spPr>
        <p:txBody>
          <a:bodyPr/>
          <a:lstStyle/>
          <a:p>
            <a:pPr algn="ctr"/>
            <a:r>
              <a:rPr lang="pt-BR" dirty="0" smtClean="0"/>
              <a:t>Projeto 3 – </a:t>
            </a:r>
            <a:r>
              <a:rPr lang="en-US" dirty="0" smtClean="0"/>
              <a:t>Física no esporte</a:t>
            </a:r>
            <a:endParaRPr lang="en-US" dirty="0"/>
          </a:p>
        </p:txBody>
      </p:sp>
      <p:sp>
        <p:nvSpPr>
          <p:cNvPr id="4" name="CaixaDeTexto 3"/>
          <p:cNvSpPr txBox="1"/>
          <p:nvPr/>
        </p:nvSpPr>
        <p:spPr>
          <a:xfrm>
            <a:off x="9232053" y="4963885"/>
            <a:ext cx="214994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Carlos Ludman e </a:t>
            </a:r>
          </a:p>
          <a:p>
            <a:r>
              <a:rPr lang="pt-BR" dirty="0" smtClean="0"/>
              <a:t>Wesley Bauerle</a:t>
            </a:r>
          </a:p>
          <a:p>
            <a:endParaRPr lang="pt-BR" dirty="0"/>
          </a:p>
          <a:p>
            <a:r>
              <a:rPr lang="pt-BR" dirty="0" smtClean="0"/>
              <a:t>Engenharia A</a:t>
            </a:r>
            <a:endParaRPr lang="pt-BR" dirty="0"/>
          </a:p>
        </p:txBody>
      </p:sp>
      <p:sp>
        <p:nvSpPr>
          <p:cNvPr id="3" name="CaixaDeTexto 2"/>
          <p:cNvSpPr txBox="1"/>
          <p:nvPr/>
        </p:nvSpPr>
        <p:spPr>
          <a:xfrm>
            <a:off x="810001" y="5481042"/>
            <a:ext cx="339227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PAULINA ACHURRA</a:t>
            </a:r>
          </a:p>
          <a:p>
            <a:endParaRPr lang="pt-BR" dirty="0" smtClean="0"/>
          </a:p>
          <a:p>
            <a:r>
              <a:rPr lang="pt-BR" dirty="0" smtClean="0"/>
              <a:t>MODELAGEM E SIMULAC</a:t>
            </a:r>
            <a:r>
              <a:rPr lang="en-US" dirty="0" smtClean="0"/>
              <a:t>Ã</a:t>
            </a:r>
            <a:r>
              <a:rPr lang="pt-BR" dirty="0" smtClean="0"/>
              <a:t>O 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114596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Gráficos eixo </a:t>
            </a:r>
            <a:r>
              <a:rPr lang="pt-BR" dirty="0"/>
              <a:t>Z</a:t>
            </a:r>
          </a:p>
        </p:txBody>
      </p:sp>
      <p:pic>
        <p:nvPicPr>
          <p:cNvPr id="6" name="Picture 5" descr="Visão de cim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4457" y="2853817"/>
            <a:ext cx="5687992" cy="3228014"/>
          </a:xfrm>
          <a:prstGeom prst="rect">
            <a:avLst/>
          </a:prstGeom>
        </p:spPr>
      </p:pic>
      <p:pic>
        <p:nvPicPr>
          <p:cNvPr id="8" name="Picture 7" descr="Grafico Posições z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08208"/>
            <a:ext cx="6155992" cy="3373623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2375495" y="5983132"/>
            <a:ext cx="2559677" cy="554452"/>
            <a:chOff x="1705175" y="5795004"/>
            <a:chExt cx="2559677" cy="554452"/>
          </a:xfrm>
        </p:grpSpPr>
        <p:sp>
          <p:nvSpPr>
            <p:cNvPr id="10" name="TextBox 9"/>
            <p:cNvSpPr txBox="1"/>
            <p:nvPr/>
          </p:nvSpPr>
          <p:spPr>
            <a:xfrm>
              <a:off x="1705175" y="5980124"/>
              <a:ext cx="21852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 err="1"/>
                <a:t>z</a:t>
              </a:r>
              <a:r>
                <a:rPr lang="pt-BR" dirty="0" smtClean="0"/>
                <a:t>: </a:t>
              </a:r>
              <a:r>
                <a:rPr lang="pt-BR" dirty="0" err="1" smtClean="0"/>
                <a:t>F</a:t>
              </a:r>
              <a:r>
                <a:rPr lang="pt-BR" baseline="-25000" dirty="0" err="1" smtClean="0"/>
                <a:t>ar</a:t>
              </a:r>
              <a:r>
                <a:rPr lang="pt-BR" dirty="0"/>
                <a:t> </a:t>
              </a:r>
              <a:r>
                <a:rPr lang="pt-BR" dirty="0" smtClean="0"/>
                <a:t>- 𝑣</a:t>
              </a:r>
              <a:r>
                <a:rPr lang="pt-BR" baseline="-25000" dirty="0" err="1" smtClean="0"/>
                <a:t>z</a:t>
              </a:r>
              <a:r>
                <a:rPr lang="pt-BR" dirty="0" smtClean="0"/>
                <a:t> + </a:t>
              </a:r>
              <a:r>
                <a:rPr lang="pt-BR" dirty="0" err="1" smtClean="0"/>
                <a:t>P</a:t>
              </a:r>
              <a:r>
                <a:rPr lang="pt-BR" dirty="0" smtClean="0"/>
                <a:t> = </a:t>
              </a:r>
              <a:r>
                <a:rPr lang="pt-BR" dirty="0" err="1" smtClean="0"/>
                <a:t>ma</a:t>
              </a:r>
              <a:r>
                <a:rPr lang="pt-BR" baseline="-25000" dirty="0" err="1"/>
                <a:t>z</a:t>
              </a:r>
              <a:endParaRPr lang="pt-BR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952132" y="5795458"/>
              <a:ext cx="3780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FFFF"/>
                  </a:solidFill>
                  <a:latin typeface="Cambria Math"/>
                  <a:cs typeface="Cambria Math"/>
                </a:rPr>
                <a:t>→</a:t>
              </a:r>
              <a:endParaRPr lang="en-US" dirty="0">
                <a:solidFill>
                  <a:srgbClr val="FFFFFF"/>
                </a:solidFill>
                <a:latin typeface="Cambria Math"/>
                <a:cs typeface="Cambria Math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857172" y="5795004"/>
              <a:ext cx="3780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FFFF"/>
                  </a:solidFill>
                  <a:latin typeface="Cambria Math"/>
                  <a:cs typeface="Cambria Math"/>
                </a:rPr>
                <a:t>→</a:t>
              </a:r>
              <a:endParaRPr lang="en-US" dirty="0">
                <a:solidFill>
                  <a:srgbClr val="FFFFFF"/>
                </a:solidFill>
                <a:latin typeface="Cambria Math"/>
                <a:cs typeface="Cambria Math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692586" y="5912584"/>
              <a:ext cx="1846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pt-BR" dirty="0" smtClean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080186" y="5923888"/>
              <a:ext cx="1846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pt-BR" dirty="0" smtClean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445546" y="5923888"/>
              <a:ext cx="3005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 smtClean="0"/>
                <a:t>ˆ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47267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sz="3200" dirty="0" smtClean="0"/>
              <a:t>Ent</a:t>
            </a:r>
            <a:r>
              <a:rPr lang="pt-BR" sz="3200" dirty="0" smtClean="0"/>
              <a:t>ão, qual o menor </a:t>
            </a:r>
            <a:r>
              <a:rPr lang="pt-BR" sz="3200" dirty="0" smtClean="0"/>
              <a:t>ângulo que ele poderia ter chutado a bola?</a:t>
            </a:r>
            <a:endParaRPr lang="pt-BR" sz="3200" dirty="0"/>
          </a:p>
        </p:txBody>
      </p:sp>
      <p:pic>
        <p:nvPicPr>
          <p:cNvPr id="5" name="Picture 4" descr="Gráfico altura máxima da bol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6165" y="2468427"/>
            <a:ext cx="5067300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1977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COMO O ÂNGULO DO CHUTE ALTERA A TRAJET</a:t>
            </a:r>
            <a:r>
              <a:rPr lang="en-US" dirty="0" smtClean="0"/>
              <a:t>Ó</a:t>
            </a:r>
            <a:r>
              <a:rPr lang="pt-BR" dirty="0" smtClean="0"/>
              <a:t>RIA DA BOLA?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 smtClean="0"/>
              <a:t>Baseando-se na falta do cobrada pelo jogador Roberto Carlos da seleção brasileira em 1997 contra a França, queremos descobrir que seria o angulo mínimo que ele teria que bater na bola para a falta passar por cima da barreira.</a:t>
            </a:r>
          </a:p>
        </p:txBody>
      </p:sp>
    </p:spTree>
    <p:extLst>
      <p:ext uri="{BB962C8B-B14F-4D97-AF65-F5344CB8AC3E}">
        <p14:creationId xmlns:p14="http://schemas.microsoft.com/office/powerpoint/2010/main" val="16571360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Forças que atuam na bola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18712" y="2222287"/>
            <a:ext cx="4837764" cy="3636511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 smtClean="0"/>
              <a:t>A física por trás de um chute consiste de </a:t>
            </a:r>
            <a:r>
              <a:rPr lang="en-US" dirty="0" smtClean="0"/>
              <a:t>:</a:t>
            </a: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Ø"/>
              <a:tabLst/>
              <a:defRPr/>
            </a:pPr>
            <a:endParaRPr lang="en-US" dirty="0"/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Ø"/>
              <a:tabLst/>
              <a:defRPr/>
            </a:pPr>
            <a:r>
              <a:rPr lang="en-US" dirty="0" smtClean="0"/>
              <a:t>Peso</a:t>
            </a: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Ø"/>
              <a:tabLst/>
              <a:defRPr/>
            </a:pPr>
            <a:endParaRPr lang="en-US" dirty="0" smtClean="0"/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Ø"/>
              <a:tabLst/>
              <a:defRPr/>
            </a:pPr>
            <a:r>
              <a:rPr lang="en-US" dirty="0" smtClean="0"/>
              <a:t>Força Magnus</a:t>
            </a: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Ø"/>
              <a:tabLst/>
              <a:defRPr/>
            </a:pPr>
            <a:endParaRPr lang="en-US" dirty="0" smtClean="0"/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Ø"/>
              <a:tabLst/>
              <a:defRPr/>
            </a:pPr>
            <a:r>
              <a:rPr lang="pt-BR" dirty="0" smtClean="0"/>
              <a:t>Força</a:t>
            </a:r>
            <a:r>
              <a:rPr lang="en-US" dirty="0" smtClean="0"/>
              <a:t> de resistência do ar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endParaRPr lang="en-US" dirty="0" smtClean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aixaDeTexto 15"/>
              <p:cNvSpPr txBox="1"/>
              <p:nvPr/>
            </p:nvSpPr>
            <p:spPr>
              <a:xfrm>
                <a:off x="5303111" y="3965439"/>
                <a:ext cx="3812262" cy="6924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 xmlns="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hr-HR" sz="24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𝐹𝑚𝑎𝑔𝑛𝑢𝑠</m:t>
                          </m:r>
                        </m:e>
                      </m:d>
                      <m:r>
                        <a:rPr lang="en-US" sz="2400" i="1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bg-BG" sz="2400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charset="0"/>
                            </a:rPr>
                            <m:t>4</m:t>
                          </m:r>
                        </m:num>
                        <m:den>
                          <m:r>
                            <a:rPr lang="en-US" sz="2400" i="1">
                              <a:latin typeface="Cambria Math" charset="0"/>
                            </a:rPr>
                            <m:t>3</m:t>
                          </m:r>
                        </m:den>
                      </m:f>
                      <m:d>
                        <m:dPr>
                          <m:ctrlPr>
                            <a:rPr lang="is-IS" sz="2400" i="1">
                              <a:latin typeface="Cambria Math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4</m:t>
                              </m:r>
                              <m:r>
                                <a:rPr lang="en-US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en-US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𝑠</m:t>
                          </m:r>
                          <m:r>
                            <a:rPr lang="en-US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𝜌</m:t>
                          </m:r>
                          <m:r>
                            <a:rPr lang="en-US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𝑉</m:t>
                          </m:r>
                        </m:e>
                      </m:d>
                    </m:oMath>
                  </m:oMathPara>
                </a14:m>
                <a:endParaRPr lang="pt-BR" sz="2400" dirty="0"/>
              </a:p>
            </p:txBody>
          </p:sp>
        </mc:Choice>
        <mc:Fallback>
          <p:sp>
            <p:nvSpPr>
              <p:cNvPr id="4" name="CaixaDeTexto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3111" y="3965439"/>
                <a:ext cx="3812262" cy="692497"/>
              </a:xfrm>
              <a:prstGeom prst="rect">
                <a:avLst/>
              </a:prstGeom>
              <a:blipFill rotWithShape="1">
                <a:blip r:embed="rId2"/>
                <a:stretch>
                  <a:fillRect l="-957" t="-347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CaixaDeTexto 14"/>
              <p:cNvSpPr txBox="1"/>
              <p:nvPr/>
            </p:nvSpPr>
            <p:spPr>
              <a:xfrm>
                <a:off x="5644716" y="4376861"/>
                <a:ext cx="1970348" cy="7387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 xmlns="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hr-HR" sz="240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𝐹𝑎𝑟</m:t>
                          </m:r>
                        </m:e>
                      </m:d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𝜌</m:t>
                      </m:r>
                      <m:f>
                        <m:fPr>
                          <m:ctrlPr>
                            <a:rPr lang="bg-BG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bg-BG" sz="24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𝑉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𝐴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pt-BR" sz="2800" dirty="0"/>
              </a:p>
            </p:txBody>
          </p:sp>
        </mc:Choice>
        <mc:Fallback>
          <p:sp>
            <p:nvSpPr>
              <p:cNvPr id="5" name="CaixaDeTexto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4716" y="4376861"/>
                <a:ext cx="1970348" cy="738728"/>
              </a:xfrm>
              <a:prstGeom prst="rect">
                <a:avLst/>
              </a:prstGeom>
              <a:blipFill rotWithShape="1">
                <a:blip r:embed="rId3"/>
                <a:stretch>
                  <a:fillRect l="-1846" t="-325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5480079" y="3527475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>
                <a:latin typeface="Cambria Math"/>
                <a:cs typeface="Cambria Math"/>
              </a:rPr>
              <a:t>|</a:t>
            </a:r>
            <a:r>
              <a:rPr lang="pt-BR" dirty="0" err="1" smtClean="0">
                <a:latin typeface="Cambria Math"/>
                <a:cs typeface="Cambria Math"/>
              </a:rPr>
              <a:t>P</a:t>
            </a:r>
            <a:r>
              <a:rPr lang="pt-BR" dirty="0" smtClean="0">
                <a:latin typeface="Cambria Math"/>
                <a:cs typeface="Cambria Math"/>
              </a:rPr>
              <a:t>| = mg</a:t>
            </a:r>
            <a:endParaRPr lang="pt-BR" dirty="0">
              <a:latin typeface="Cambria Math"/>
              <a:cs typeface="Cambria Math"/>
            </a:endParaRPr>
          </a:p>
        </p:txBody>
      </p:sp>
    </p:spTree>
    <p:extLst>
      <p:ext uri="{BB962C8B-B14F-4D97-AF65-F5344CB8AC3E}">
        <p14:creationId xmlns:p14="http://schemas.microsoft.com/office/powerpoint/2010/main" val="2344049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Forças 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aixaDeTexto 14"/>
              <p:cNvSpPr txBox="1"/>
              <p:nvPr/>
            </p:nvSpPr>
            <p:spPr>
              <a:xfrm>
                <a:off x="1857473" y="4007497"/>
                <a:ext cx="1970348" cy="7387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 xmlns="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hr-HR" sz="240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𝐹𝑎𝑟</m:t>
                          </m:r>
                        </m:e>
                      </m:d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𝜌</m:t>
                      </m:r>
                      <m:f>
                        <m:fPr>
                          <m:ctrlPr>
                            <a:rPr lang="bg-BG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bg-BG" sz="24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𝑉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𝐴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15" name="CaixaDeTexto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7473" y="4007497"/>
                <a:ext cx="1970348" cy="73872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aixaDeTexto 15"/>
              <p:cNvSpPr txBox="1"/>
              <p:nvPr/>
            </p:nvSpPr>
            <p:spPr>
              <a:xfrm>
                <a:off x="1857473" y="2366319"/>
                <a:ext cx="3812262" cy="6924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 xmlns="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hr-HR" sz="24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𝐹𝑚𝑎𝑔𝑛𝑢𝑠</m:t>
                          </m:r>
                        </m:e>
                      </m:d>
                      <m:r>
                        <a:rPr lang="en-US" sz="2400" i="1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bg-BG" sz="2400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charset="0"/>
                            </a:rPr>
                            <m:t>4</m:t>
                          </m:r>
                        </m:num>
                        <m:den>
                          <m:r>
                            <a:rPr lang="en-US" sz="2400" i="1">
                              <a:latin typeface="Cambria Math" charset="0"/>
                            </a:rPr>
                            <m:t>3</m:t>
                          </m:r>
                        </m:den>
                      </m:f>
                      <m:d>
                        <m:dPr>
                          <m:ctrlPr>
                            <a:rPr lang="is-IS" sz="2400" i="1">
                              <a:latin typeface="Cambria Math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4</m:t>
                              </m:r>
                              <m:r>
                                <a:rPr lang="en-US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en-US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𝑠</m:t>
                          </m:r>
                          <m:r>
                            <a:rPr lang="en-US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𝜌</m:t>
                          </m:r>
                          <m:r>
                            <a:rPr lang="en-US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𝑉</m:t>
                          </m:r>
                        </m:e>
                      </m:d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16" name="CaixaDeTexto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7473" y="2366319"/>
                <a:ext cx="3812262" cy="69249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CaixaDeTexto 16"/>
          <p:cNvSpPr txBox="1"/>
          <p:nvPr/>
        </p:nvSpPr>
        <p:spPr>
          <a:xfrm>
            <a:off x="6919783" y="2366319"/>
            <a:ext cx="4176585" cy="28808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Ø"/>
            </a:pPr>
            <a:r>
              <a:rPr lang="pt-BR" dirty="0" smtClean="0"/>
              <a:t>b = raio da bola (29 cm)</a:t>
            </a:r>
          </a:p>
          <a:p>
            <a:pPr marL="285750" indent="-285750">
              <a:buFont typeface="Wingdings" charset="2"/>
              <a:buChar char="Ø"/>
            </a:pPr>
            <a:endParaRPr lang="pt-BR" dirty="0" smtClean="0"/>
          </a:p>
          <a:p>
            <a:pPr marL="285750" indent="-285750">
              <a:buFont typeface="Wingdings" charset="2"/>
              <a:buChar char="Ø"/>
            </a:pPr>
            <a:r>
              <a:rPr lang="pt-BR" dirty="0" smtClean="0"/>
              <a:t>s = rotaç</a:t>
            </a:r>
            <a:r>
              <a:rPr lang="en-US" dirty="0" smtClean="0"/>
              <a:t>ão da bola </a:t>
            </a:r>
          </a:p>
          <a:p>
            <a:pPr marL="285750" indent="-285750">
              <a:buFont typeface="Wingdings" charset="2"/>
              <a:buChar char="Ø"/>
            </a:pPr>
            <a:endParaRPr lang="en-US" dirty="0"/>
          </a:p>
          <a:p>
            <a:pPr marL="285750" indent="-285750">
              <a:buFont typeface="Wingdings" charset="2"/>
              <a:buChar char="Ø"/>
            </a:pPr>
            <a:r>
              <a:rPr lang="en-US" dirty="0" smtClean="0"/>
              <a:t> = densidade do ar (+- 0,25)</a:t>
            </a:r>
          </a:p>
          <a:p>
            <a:pPr marL="285750" indent="-285750">
              <a:buFont typeface="Wingdings" charset="2"/>
              <a:buChar char="Ø"/>
            </a:pPr>
            <a:endParaRPr lang="en-US" dirty="0"/>
          </a:p>
          <a:p>
            <a:pPr marL="285750" indent="-285750">
              <a:buFont typeface="Wingdings" charset="2"/>
              <a:buChar char="Ø"/>
            </a:pPr>
            <a:r>
              <a:rPr lang="en-US" dirty="0" smtClean="0"/>
              <a:t>V = velocidade</a:t>
            </a:r>
          </a:p>
          <a:p>
            <a:pPr marL="285750" indent="-285750">
              <a:buFont typeface="Wingdings" charset="2"/>
              <a:buChar char="Ø"/>
            </a:pPr>
            <a:endParaRPr lang="en-US" dirty="0"/>
          </a:p>
          <a:p>
            <a:pPr marL="285750" indent="-285750">
              <a:buFont typeface="Wingdings" charset="2"/>
              <a:buChar char="Ø"/>
            </a:pPr>
            <a:r>
              <a:rPr lang="en-US" dirty="0" smtClean="0"/>
              <a:t>A = </a:t>
            </a:r>
            <a:r>
              <a:rPr lang="en-US" dirty="0" err="1" smtClean="0"/>
              <a:t>área</a:t>
            </a:r>
            <a:r>
              <a:rPr lang="en-US" dirty="0" smtClean="0"/>
              <a:t> </a:t>
            </a:r>
          </a:p>
          <a:p>
            <a:pPr marL="285750" indent="-285750">
              <a:buFont typeface="Wingdings" charset="2"/>
              <a:buChar char="Ø"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929381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Diagrama de corpo livre</a:t>
            </a:r>
            <a:endParaRPr lang="en-US" dirty="0"/>
          </a:p>
        </p:txBody>
      </p:sp>
      <p:sp>
        <p:nvSpPr>
          <p:cNvPr id="9" name="Freeform 8"/>
          <p:cNvSpPr>
            <a:spLocks noChangeAspect="1"/>
          </p:cNvSpPr>
          <p:nvPr/>
        </p:nvSpPr>
        <p:spPr>
          <a:xfrm>
            <a:off x="2344672" y="2393351"/>
            <a:ext cx="6524235" cy="3671998"/>
          </a:xfrm>
          <a:custGeom>
            <a:avLst/>
            <a:gdLst>
              <a:gd name="connsiteX0" fmla="*/ 0 w 6313523"/>
              <a:gd name="connsiteY0" fmla="*/ 3553404 h 3553404"/>
              <a:gd name="connsiteX1" fmla="*/ 3187291 w 6313523"/>
              <a:gd name="connsiteY1" fmla="*/ 4 h 3553404"/>
              <a:gd name="connsiteX2" fmla="*/ 6313523 w 6313523"/>
              <a:gd name="connsiteY2" fmla="*/ 3528982 h 3553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313523" h="3553404">
                <a:moveTo>
                  <a:pt x="0" y="3553404"/>
                </a:moveTo>
                <a:cubicBezTo>
                  <a:pt x="1067518" y="1778739"/>
                  <a:pt x="2135037" y="4074"/>
                  <a:pt x="3187291" y="4"/>
                </a:cubicBezTo>
                <a:cubicBezTo>
                  <a:pt x="4239545" y="-4066"/>
                  <a:pt x="5757884" y="2971346"/>
                  <a:pt x="6313523" y="3528982"/>
                </a:cubicBez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6" name="Group 25"/>
          <p:cNvGrpSpPr/>
          <p:nvPr/>
        </p:nvGrpSpPr>
        <p:grpSpPr>
          <a:xfrm>
            <a:off x="2065840" y="5745956"/>
            <a:ext cx="654353" cy="939911"/>
            <a:chOff x="114989" y="3425867"/>
            <a:chExt cx="654353" cy="939911"/>
          </a:xfrm>
        </p:grpSpPr>
        <p:grpSp>
          <p:nvGrpSpPr>
            <p:cNvPr id="23" name="Group 22"/>
            <p:cNvGrpSpPr/>
            <p:nvPr/>
          </p:nvGrpSpPr>
          <p:grpSpPr>
            <a:xfrm>
              <a:off x="114989" y="3425867"/>
              <a:ext cx="575999" cy="834873"/>
              <a:chOff x="114989" y="3425867"/>
              <a:chExt cx="575999" cy="834873"/>
            </a:xfrm>
          </p:grpSpPr>
          <p:sp>
            <p:nvSpPr>
              <p:cNvPr id="5" name="Oval 4"/>
              <p:cNvSpPr>
                <a:spLocks noChangeAspect="1"/>
              </p:cNvSpPr>
              <p:nvPr/>
            </p:nvSpPr>
            <p:spPr>
              <a:xfrm>
                <a:off x="114989" y="3425867"/>
                <a:ext cx="575999" cy="57057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7" name="Straight Arrow Connector 16"/>
              <p:cNvCxnSpPr/>
              <p:nvPr/>
            </p:nvCxnSpPr>
            <p:spPr>
              <a:xfrm>
                <a:off x="402988" y="3732151"/>
                <a:ext cx="0" cy="528589"/>
              </a:xfrm>
              <a:prstGeom prst="straightConnector1">
                <a:avLst/>
              </a:prstGeom>
              <a:ln>
                <a:solidFill>
                  <a:srgbClr val="ED515C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" name="TextBox 19"/>
            <p:cNvSpPr txBox="1"/>
            <p:nvPr/>
          </p:nvSpPr>
          <p:spPr>
            <a:xfrm>
              <a:off x="402987" y="3996446"/>
              <a:ext cx="3663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accent6"/>
                  </a:solidFill>
                  <a:latin typeface="Cambria Math"/>
                  <a:cs typeface="Cambria Math"/>
                </a:rPr>
                <a:t>P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384909" y="3811780"/>
              <a:ext cx="3780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ED515C"/>
                  </a:solidFill>
                  <a:latin typeface="Cambria Math"/>
                  <a:cs typeface="Cambria Math"/>
                </a:rPr>
                <a:t>→</a:t>
              </a:r>
              <a:endParaRPr lang="en-US" dirty="0">
                <a:solidFill>
                  <a:srgbClr val="ED515C"/>
                </a:solidFill>
                <a:latin typeface="Cambria Math"/>
                <a:cs typeface="Cambria Math"/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3326704" y="3811780"/>
            <a:ext cx="654353" cy="939911"/>
            <a:chOff x="114989" y="3425867"/>
            <a:chExt cx="654353" cy="939911"/>
          </a:xfrm>
        </p:grpSpPr>
        <p:grpSp>
          <p:nvGrpSpPr>
            <p:cNvPr id="28" name="Group 27"/>
            <p:cNvGrpSpPr/>
            <p:nvPr/>
          </p:nvGrpSpPr>
          <p:grpSpPr>
            <a:xfrm>
              <a:off x="114989" y="3425867"/>
              <a:ext cx="575999" cy="834873"/>
              <a:chOff x="114989" y="3425867"/>
              <a:chExt cx="575999" cy="834873"/>
            </a:xfrm>
          </p:grpSpPr>
          <p:sp>
            <p:nvSpPr>
              <p:cNvPr id="31" name="Oval 30"/>
              <p:cNvSpPr>
                <a:spLocks noChangeAspect="1"/>
              </p:cNvSpPr>
              <p:nvPr/>
            </p:nvSpPr>
            <p:spPr>
              <a:xfrm>
                <a:off x="114989" y="3425867"/>
                <a:ext cx="575999" cy="57057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32" name="Straight Arrow Connector 31"/>
              <p:cNvCxnSpPr/>
              <p:nvPr/>
            </p:nvCxnSpPr>
            <p:spPr>
              <a:xfrm>
                <a:off x="402988" y="3732151"/>
                <a:ext cx="0" cy="528589"/>
              </a:xfrm>
              <a:prstGeom prst="straightConnector1">
                <a:avLst/>
              </a:prstGeom>
              <a:ln>
                <a:solidFill>
                  <a:srgbClr val="ED515C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9" name="TextBox 28"/>
            <p:cNvSpPr txBox="1"/>
            <p:nvPr/>
          </p:nvSpPr>
          <p:spPr>
            <a:xfrm>
              <a:off x="402987" y="3996446"/>
              <a:ext cx="3663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accent6"/>
                  </a:solidFill>
                  <a:latin typeface="Cambria Math"/>
                  <a:cs typeface="Cambria Math"/>
                </a:rPr>
                <a:t>P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384909" y="3811780"/>
              <a:ext cx="3780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ED515C"/>
                  </a:solidFill>
                  <a:latin typeface="Cambria Math"/>
                  <a:cs typeface="Cambria Math"/>
                </a:rPr>
                <a:t>→</a:t>
              </a:r>
              <a:endParaRPr lang="en-US" dirty="0">
                <a:solidFill>
                  <a:srgbClr val="ED515C"/>
                </a:solidFill>
                <a:latin typeface="Cambria Math"/>
                <a:cs typeface="Cambria Math"/>
              </a:endParaRP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5280599" y="2094868"/>
            <a:ext cx="654353" cy="939911"/>
            <a:chOff x="114989" y="3425867"/>
            <a:chExt cx="654353" cy="939911"/>
          </a:xfrm>
        </p:grpSpPr>
        <p:grpSp>
          <p:nvGrpSpPr>
            <p:cNvPr id="34" name="Group 33"/>
            <p:cNvGrpSpPr/>
            <p:nvPr/>
          </p:nvGrpSpPr>
          <p:grpSpPr>
            <a:xfrm>
              <a:off x="114989" y="3425867"/>
              <a:ext cx="575999" cy="834873"/>
              <a:chOff x="114989" y="3425867"/>
              <a:chExt cx="575999" cy="834873"/>
            </a:xfrm>
          </p:grpSpPr>
          <p:sp>
            <p:nvSpPr>
              <p:cNvPr id="37" name="Oval 36"/>
              <p:cNvSpPr>
                <a:spLocks noChangeAspect="1"/>
              </p:cNvSpPr>
              <p:nvPr/>
            </p:nvSpPr>
            <p:spPr>
              <a:xfrm>
                <a:off x="114989" y="3425867"/>
                <a:ext cx="575999" cy="57057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38" name="Straight Arrow Connector 37"/>
              <p:cNvCxnSpPr/>
              <p:nvPr/>
            </p:nvCxnSpPr>
            <p:spPr>
              <a:xfrm>
                <a:off x="402988" y="3732151"/>
                <a:ext cx="0" cy="528589"/>
              </a:xfrm>
              <a:prstGeom prst="straightConnector1">
                <a:avLst/>
              </a:prstGeom>
              <a:ln>
                <a:solidFill>
                  <a:srgbClr val="ED515C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5" name="TextBox 34"/>
            <p:cNvSpPr txBox="1"/>
            <p:nvPr/>
          </p:nvSpPr>
          <p:spPr>
            <a:xfrm>
              <a:off x="402987" y="3996446"/>
              <a:ext cx="3663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accent6"/>
                  </a:solidFill>
                  <a:latin typeface="Cambria Math"/>
                  <a:cs typeface="Cambria Math"/>
                </a:rPr>
                <a:t>P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384909" y="3811780"/>
              <a:ext cx="3780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ED515C"/>
                  </a:solidFill>
                  <a:latin typeface="Cambria Math"/>
                  <a:cs typeface="Cambria Math"/>
                </a:rPr>
                <a:t>→</a:t>
              </a:r>
              <a:endParaRPr lang="en-US" dirty="0">
                <a:solidFill>
                  <a:srgbClr val="ED515C"/>
                </a:solidFill>
                <a:latin typeface="Cambria Math"/>
                <a:cs typeface="Cambria Math"/>
              </a:endParaRP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7136799" y="3711156"/>
            <a:ext cx="654353" cy="939911"/>
            <a:chOff x="114989" y="3425867"/>
            <a:chExt cx="654353" cy="939911"/>
          </a:xfrm>
        </p:grpSpPr>
        <p:grpSp>
          <p:nvGrpSpPr>
            <p:cNvPr id="40" name="Group 39"/>
            <p:cNvGrpSpPr/>
            <p:nvPr/>
          </p:nvGrpSpPr>
          <p:grpSpPr>
            <a:xfrm>
              <a:off x="114989" y="3425867"/>
              <a:ext cx="575999" cy="834873"/>
              <a:chOff x="114989" y="3425867"/>
              <a:chExt cx="575999" cy="834873"/>
            </a:xfrm>
          </p:grpSpPr>
          <p:sp>
            <p:nvSpPr>
              <p:cNvPr id="43" name="Oval 42"/>
              <p:cNvSpPr>
                <a:spLocks noChangeAspect="1"/>
              </p:cNvSpPr>
              <p:nvPr/>
            </p:nvSpPr>
            <p:spPr>
              <a:xfrm>
                <a:off x="114989" y="3425867"/>
                <a:ext cx="575999" cy="57057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44" name="Straight Arrow Connector 43"/>
              <p:cNvCxnSpPr/>
              <p:nvPr/>
            </p:nvCxnSpPr>
            <p:spPr>
              <a:xfrm>
                <a:off x="402988" y="3732151"/>
                <a:ext cx="0" cy="528589"/>
              </a:xfrm>
              <a:prstGeom prst="straightConnector1">
                <a:avLst/>
              </a:prstGeom>
              <a:ln>
                <a:solidFill>
                  <a:srgbClr val="ED515C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1" name="TextBox 40"/>
            <p:cNvSpPr txBox="1"/>
            <p:nvPr/>
          </p:nvSpPr>
          <p:spPr>
            <a:xfrm>
              <a:off x="402987" y="3996446"/>
              <a:ext cx="3663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accent6"/>
                  </a:solidFill>
                  <a:latin typeface="Cambria Math"/>
                  <a:cs typeface="Cambria Math"/>
                </a:rPr>
                <a:t>P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384909" y="3811780"/>
              <a:ext cx="3780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ED515C"/>
                  </a:solidFill>
                  <a:latin typeface="Cambria Math"/>
                  <a:cs typeface="Cambria Math"/>
                </a:rPr>
                <a:t>→</a:t>
              </a:r>
              <a:endParaRPr lang="en-US" dirty="0">
                <a:solidFill>
                  <a:srgbClr val="ED515C"/>
                </a:solidFill>
                <a:latin typeface="Cambria Math"/>
                <a:cs typeface="Cambria Math"/>
              </a:endParaRPr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8541730" y="5745956"/>
            <a:ext cx="654353" cy="939911"/>
            <a:chOff x="114989" y="3425867"/>
            <a:chExt cx="654353" cy="939911"/>
          </a:xfrm>
        </p:grpSpPr>
        <p:grpSp>
          <p:nvGrpSpPr>
            <p:cNvPr id="46" name="Group 45"/>
            <p:cNvGrpSpPr/>
            <p:nvPr/>
          </p:nvGrpSpPr>
          <p:grpSpPr>
            <a:xfrm>
              <a:off x="114989" y="3425867"/>
              <a:ext cx="575999" cy="834873"/>
              <a:chOff x="114989" y="3425867"/>
              <a:chExt cx="575999" cy="834873"/>
            </a:xfrm>
          </p:grpSpPr>
          <p:sp>
            <p:nvSpPr>
              <p:cNvPr id="49" name="Oval 48"/>
              <p:cNvSpPr>
                <a:spLocks noChangeAspect="1"/>
              </p:cNvSpPr>
              <p:nvPr/>
            </p:nvSpPr>
            <p:spPr>
              <a:xfrm>
                <a:off x="114989" y="3425867"/>
                <a:ext cx="575999" cy="57057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50" name="Straight Arrow Connector 49"/>
              <p:cNvCxnSpPr/>
              <p:nvPr/>
            </p:nvCxnSpPr>
            <p:spPr>
              <a:xfrm>
                <a:off x="402988" y="3732151"/>
                <a:ext cx="0" cy="528589"/>
              </a:xfrm>
              <a:prstGeom prst="straightConnector1">
                <a:avLst/>
              </a:prstGeom>
              <a:ln>
                <a:solidFill>
                  <a:srgbClr val="ED515C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7" name="TextBox 46"/>
            <p:cNvSpPr txBox="1"/>
            <p:nvPr/>
          </p:nvSpPr>
          <p:spPr>
            <a:xfrm>
              <a:off x="402987" y="3996446"/>
              <a:ext cx="3663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accent6"/>
                  </a:solidFill>
                  <a:latin typeface="Cambria Math"/>
                  <a:cs typeface="Cambria Math"/>
                </a:rPr>
                <a:t>P</a:t>
              </a: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384909" y="3811780"/>
              <a:ext cx="3780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ED515C"/>
                  </a:solidFill>
                  <a:latin typeface="Cambria Math"/>
                  <a:cs typeface="Cambria Math"/>
                </a:rPr>
                <a:t>→</a:t>
              </a:r>
              <a:endParaRPr lang="en-US" dirty="0">
                <a:solidFill>
                  <a:srgbClr val="ED515C"/>
                </a:solidFill>
                <a:latin typeface="Cambria Math"/>
                <a:cs typeface="Cambria Math"/>
              </a:endParaRPr>
            </a:p>
          </p:txBody>
        </p:sp>
      </p:grpSp>
      <p:cxnSp>
        <p:nvCxnSpPr>
          <p:cNvPr id="52" name="Straight Arrow Connector 51"/>
          <p:cNvCxnSpPr/>
          <p:nvPr/>
        </p:nvCxnSpPr>
        <p:spPr>
          <a:xfrm flipH="1">
            <a:off x="3294172" y="4118064"/>
            <a:ext cx="302453" cy="533003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 flipH="1">
            <a:off x="4921373" y="2296114"/>
            <a:ext cx="647225" cy="0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 flipH="1" flipV="1">
            <a:off x="7057174" y="3284758"/>
            <a:ext cx="372698" cy="647318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H="1" flipV="1">
            <a:off x="8438952" y="5201884"/>
            <a:ext cx="372698" cy="745318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 flipH="1">
            <a:off x="1989948" y="5999721"/>
            <a:ext cx="363892" cy="714018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4" name="Group 63"/>
          <p:cNvGrpSpPr/>
          <p:nvPr/>
        </p:nvGrpSpPr>
        <p:grpSpPr>
          <a:xfrm>
            <a:off x="1535978" y="6200721"/>
            <a:ext cx="453970" cy="553998"/>
            <a:chOff x="1086854" y="2745075"/>
            <a:chExt cx="453970" cy="553998"/>
          </a:xfrm>
        </p:grpSpPr>
        <p:sp>
          <p:nvSpPr>
            <p:cNvPr id="62" name="TextBox 61"/>
            <p:cNvSpPr txBox="1"/>
            <p:nvPr/>
          </p:nvSpPr>
          <p:spPr>
            <a:xfrm>
              <a:off x="1086854" y="2929741"/>
              <a:ext cx="453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FF00"/>
                  </a:solidFill>
                  <a:latin typeface="Cambria Math"/>
                  <a:cs typeface="Cambria Math"/>
                </a:rPr>
                <a:t>F</a:t>
              </a:r>
              <a:r>
                <a:rPr lang="en-US" baseline="-25000" dirty="0" smtClean="0">
                  <a:solidFill>
                    <a:srgbClr val="FFFF00"/>
                  </a:solidFill>
                  <a:latin typeface="Cambria Math"/>
                  <a:cs typeface="Cambria Math"/>
                </a:rPr>
                <a:t>ar</a:t>
              </a:r>
              <a:endParaRPr lang="en-US" dirty="0">
                <a:solidFill>
                  <a:srgbClr val="FFFF00"/>
                </a:solidFill>
                <a:latin typeface="Cambria Math"/>
                <a:cs typeface="Cambria Math"/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1086854" y="2745075"/>
              <a:ext cx="3780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FF00"/>
                  </a:solidFill>
                  <a:latin typeface="Cambria Math"/>
                  <a:cs typeface="Cambria Math"/>
                </a:rPr>
                <a:t>→</a:t>
              </a:r>
              <a:endParaRPr lang="en-US" dirty="0">
                <a:solidFill>
                  <a:srgbClr val="FFFF00"/>
                </a:solidFill>
                <a:latin typeface="Cambria Math"/>
                <a:cs typeface="Cambria Math"/>
              </a:endParaRPr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2916094" y="4004265"/>
            <a:ext cx="453970" cy="553998"/>
            <a:chOff x="1086854" y="2745075"/>
            <a:chExt cx="453970" cy="553998"/>
          </a:xfrm>
        </p:grpSpPr>
        <p:sp>
          <p:nvSpPr>
            <p:cNvPr id="67" name="TextBox 66"/>
            <p:cNvSpPr txBox="1"/>
            <p:nvPr/>
          </p:nvSpPr>
          <p:spPr>
            <a:xfrm>
              <a:off x="1086854" y="2929741"/>
              <a:ext cx="453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FF00"/>
                  </a:solidFill>
                  <a:latin typeface="Cambria Math"/>
                  <a:cs typeface="Cambria Math"/>
                </a:rPr>
                <a:t>F</a:t>
              </a:r>
              <a:r>
                <a:rPr lang="en-US" baseline="-25000" dirty="0" smtClean="0">
                  <a:solidFill>
                    <a:srgbClr val="FFFF00"/>
                  </a:solidFill>
                  <a:latin typeface="Cambria Math"/>
                  <a:cs typeface="Cambria Math"/>
                </a:rPr>
                <a:t>ar</a:t>
              </a:r>
              <a:endParaRPr lang="en-US" dirty="0">
                <a:solidFill>
                  <a:srgbClr val="FFFF00"/>
                </a:solidFill>
                <a:latin typeface="Cambria Math"/>
                <a:cs typeface="Cambria Math"/>
              </a:endParaRP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1086854" y="2745075"/>
              <a:ext cx="3780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FF00"/>
                  </a:solidFill>
                  <a:latin typeface="Cambria Math"/>
                  <a:cs typeface="Cambria Math"/>
                </a:rPr>
                <a:t>→</a:t>
              </a:r>
              <a:endParaRPr lang="en-US" dirty="0">
                <a:solidFill>
                  <a:srgbClr val="FFFF00"/>
                </a:solidFill>
                <a:latin typeface="Cambria Math"/>
                <a:cs typeface="Cambria Math"/>
              </a:endParaRPr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4467403" y="1926783"/>
            <a:ext cx="453970" cy="553998"/>
            <a:chOff x="1086854" y="2745075"/>
            <a:chExt cx="453970" cy="553998"/>
          </a:xfrm>
        </p:grpSpPr>
        <p:sp>
          <p:nvSpPr>
            <p:cNvPr id="70" name="TextBox 69"/>
            <p:cNvSpPr txBox="1"/>
            <p:nvPr/>
          </p:nvSpPr>
          <p:spPr>
            <a:xfrm>
              <a:off x="1086854" y="2929741"/>
              <a:ext cx="453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FF00"/>
                  </a:solidFill>
                  <a:latin typeface="Cambria Math"/>
                  <a:cs typeface="Cambria Math"/>
                </a:rPr>
                <a:t>F</a:t>
              </a:r>
              <a:r>
                <a:rPr lang="en-US" baseline="-25000" dirty="0" smtClean="0">
                  <a:solidFill>
                    <a:srgbClr val="FFFF00"/>
                  </a:solidFill>
                  <a:latin typeface="Cambria Math"/>
                  <a:cs typeface="Cambria Math"/>
                </a:rPr>
                <a:t>ar</a:t>
              </a:r>
              <a:endParaRPr lang="en-US" dirty="0">
                <a:solidFill>
                  <a:srgbClr val="FFFF00"/>
                </a:solidFill>
                <a:latin typeface="Cambria Math"/>
                <a:cs typeface="Cambria Math"/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1086854" y="2745075"/>
              <a:ext cx="3780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FF00"/>
                  </a:solidFill>
                  <a:latin typeface="Cambria Math"/>
                  <a:cs typeface="Cambria Math"/>
                </a:rPr>
                <a:t>→</a:t>
              </a:r>
              <a:endParaRPr lang="en-US" dirty="0">
                <a:solidFill>
                  <a:srgbClr val="FFFF00"/>
                </a:solidFill>
                <a:latin typeface="Cambria Math"/>
                <a:cs typeface="Cambria Math"/>
              </a:endParaRPr>
            </a:p>
          </p:txBody>
        </p:sp>
      </p:grpSp>
      <p:grpSp>
        <p:nvGrpSpPr>
          <p:cNvPr id="72" name="Group 71"/>
          <p:cNvGrpSpPr/>
          <p:nvPr/>
        </p:nvGrpSpPr>
        <p:grpSpPr>
          <a:xfrm>
            <a:off x="7202887" y="3092697"/>
            <a:ext cx="453970" cy="553998"/>
            <a:chOff x="1086854" y="2745075"/>
            <a:chExt cx="453970" cy="553998"/>
          </a:xfrm>
        </p:grpSpPr>
        <p:sp>
          <p:nvSpPr>
            <p:cNvPr id="73" name="TextBox 72"/>
            <p:cNvSpPr txBox="1"/>
            <p:nvPr/>
          </p:nvSpPr>
          <p:spPr>
            <a:xfrm>
              <a:off x="1086854" y="2929741"/>
              <a:ext cx="453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FF00"/>
                  </a:solidFill>
                  <a:latin typeface="Cambria Math"/>
                  <a:cs typeface="Cambria Math"/>
                </a:rPr>
                <a:t>F</a:t>
              </a:r>
              <a:r>
                <a:rPr lang="en-US" baseline="-25000" dirty="0" smtClean="0">
                  <a:solidFill>
                    <a:srgbClr val="FFFF00"/>
                  </a:solidFill>
                  <a:latin typeface="Cambria Math"/>
                  <a:cs typeface="Cambria Math"/>
                </a:rPr>
                <a:t>ar</a:t>
              </a:r>
              <a:endParaRPr lang="en-US" dirty="0">
                <a:solidFill>
                  <a:srgbClr val="FFFF00"/>
                </a:solidFill>
                <a:latin typeface="Cambria Math"/>
                <a:cs typeface="Cambria Math"/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1086854" y="2745075"/>
              <a:ext cx="3780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FF00"/>
                  </a:solidFill>
                  <a:latin typeface="Cambria Math"/>
                  <a:cs typeface="Cambria Math"/>
                </a:rPr>
                <a:t>→</a:t>
              </a:r>
              <a:endParaRPr lang="en-US" dirty="0">
                <a:solidFill>
                  <a:srgbClr val="FFFF00"/>
                </a:solidFill>
                <a:latin typeface="Cambria Math"/>
                <a:cs typeface="Cambria Math"/>
              </a:endParaRPr>
            </a:p>
          </p:txBody>
        </p:sp>
      </p:grpSp>
      <p:grpSp>
        <p:nvGrpSpPr>
          <p:cNvPr id="75" name="Group 74"/>
          <p:cNvGrpSpPr/>
          <p:nvPr/>
        </p:nvGrpSpPr>
        <p:grpSpPr>
          <a:xfrm>
            <a:off x="8584665" y="5099625"/>
            <a:ext cx="453970" cy="553998"/>
            <a:chOff x="1086854" y="2745075"/>
            <a:chExt cx="453970" cy="553998"/>
          </a:xfrm>
        </p:grpSpPr>
        <p:sp>
          <p:nvSpPr>
            <p:cNvPr id="76" name="TextBox 75"/>
            <p:cNvSpPr txBox="1"/>
            <p:nvPr/>
          </p:nvSpPr>
          <p:spPr>
            <a:xfrm>
              <a:off x="1086854" y="2929741"/>
              <a:ext cx="453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FF00"/>
                  </a:solidFill>
                  <a:latin typeface="Cambria Math"/>
                  <a:cs typeface="Cambria Math"/>
                </a:rPr>
                <a:t>F</a:t>
              </a:r>
              <a:r>
                <a:rPr lang="en-US" baseline="-25000" dirty="0" smtClean="0">
                  <a:solidFill>
                    <a:srgbClr val="FFFF00"/>
                  </a:solidFill>
                  <a:latin typeface="Cambria Math"/>
                  <a:cs typeface="Cambria Math"/>
                </a:rPr>
                <a:t>ar</a:t>
              </a:r>
              <a:endParaRPr lang="en-US" dirty="0">
                <a:solidFill>
                  <a:srgbClr val="FFFF00"/>
                </a:solidFill>
                <a:latin typeface="Cambria Math"/>
                <a:cs typeface="Cambria Math"/>
              </a:endParaRP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1086854" y="2745075"/>
              <a:ext cx="3780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FF00"/>
                  </a:solidFill>
                  <a:latin typeface="Cambria Math"/>
                  <a:cs typeface="Cambria Math"/>
                </a:rPr>
                <a:t>→</a:t>
              </a:r>
              <a:endParaRPr lang="en-US" dirty="0">
                <a:solidFill>
                  <a:srgbClr val="FFFF00"/>
                </a:solidFill>
                <a:latin typeface="Cambria Math"/>
                <a:cs typeface="Cambria Math"/>
              </a:endParaRPr>
            </a:p>
          </p:txBody>
        </p:sp>
      </p:grpSp>
      <p:grpSp>
        <p:nvGrpSpPr>
          <p:cNvPr id="111" name="Group 110"/>
          <p:cNvGrpSpPr/>
          <p:nvPr/>
        </p:nvGrpSpPr>
        <p:grpSpPr>
          <a:xfrm>
            <a:off x="1974543" y="3446368"/>
            <a:ext cx="831067" cy="529576"/>
            <a:chOff x="120968" y="5839477"/>
            <a:chExt cx="831067" cy="529576"/>
          </a:xfrm>
        </p:grpSpPr>
        <p:sp>
          <p:nvSpPr>
            <p:cNvPr id="102" name="Rectangle 101"/>
            <p:cNvSpPr/>
            <p:nvPr/>
          </p:nvSpPr>
          <p:spPr>
            <a:xfrm>
              <a:off x="133669" y="5999721"/>
              <a:ext cx="81836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  <a:latin typeface="Cambria Math"/>
                  <a:cs typeface="Cambria Math"/>
                </a:rPr>
                <a:t>F</a:t>
              </a:r>
              <a:r>
                <a:rPr lang="en-US" baseline="-25000" dirty="0">
                  <a:solidFill>
                    <a:schemeClr val="accent1"/>
                  </a:solidFill>
                  <a:latin typeface="Cambria Math"/>
                  <a:cs typeface="Cambria Math"/>
                </a:rPr>
                <a:t>magnu</a:t>
              </a:r>
              <a:r>
                <a:rPr lang="en-US" baseline="-25000" dirty="0">
                  <a:solidFill>
                    <a:schemeClr val="accent1"/>
                  </a:solidFill>
                </a:rPr>
                <a:t>s</a:t>
              </a:r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107" name="TextBox 106"/>
            <p:cNvSpPr txBox="1"/>
            <p:nvPr/>
          </p:nvSpPr>
          <p:spPr>
            <a:xfrm>
              <a:off x="120968" y="5839477"/>
              <a:ext cx="3780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C6BB"/>
                  </a:solidFill>
                  <a:latin typeface="Cambria Math"/>
                  <a:cs typeface="Cambria Math"/>
                </a:rPr>
                <a:t>→</a:t>
              </a:r>
              <a:endParaRPr lang="en-US" dirty="0">
                <a:solidFill>
                  <a:srgbClr val="00C6BB"/>
                </a:solidFill>
                <a:latin typeface="Cambria Math"/>
                <a:cs typeface="Cambria Math"/>
              </a:endParaRPr>
            </a:p>
          </p:txBody>
        </p:sp>
      </p:grpSp>
      <p:grpSp>
        <p:nvGrpSpPr>
          <p:cNvPr id="115" name="Group 114"/>
          <p:cNvGrpSpPr/>
          <p:nvPr/>
        </p:nvGrpSpPr>
        <p:grpSpPr>
          <a:xfrm>
            <a:off x="6188651" y="3752652"/>
            <a:ext cx="831067" cy="529576"/>
            <a:chOff x="120968" y="5839477"/>
            <a:chExt cx="831067" cy="529576"/>
          </a:xfrm>
        </p:grpSpPr>
        <p:sp>
          <p:nvSpPr>
            <p:cNvPr id="116" name="Rectangle 115"/>
            <p:cNvSpPr/>
            <p:nvPr/>
          </p:nvSpPr>
          <p:spPr>
            <a:xfrm>
              <a:off x="133669" y="5999721"/>
              <a:ext cx="81836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  <a:latin typeface="Cambria Math"/>
                  <a:cs typeface="Cambria Math"/>
                </a:rPr>
                <a:t>F</a:t>
              </a:r>
              <a:r>
                <a:rPr lang="en-US" baseline="-25000" dirty="0">
                  <a:solidFill>
                    <a:schemeClr val="accent1"/>
                  </a:solidFill>
                  <a:latin typeface="Cambria Math"/>
                  <a:cs typeface="Cambria Math"/>
                </a:rPr>
                <a:t>magnu</a:t>
              </a:r>
              <a:r>
                <a:rPr lang="en-US" baseline="-25000" dirty="0">
                  <a:solidFill>
                    <a:schemeClr val="accent1"/>
                  </a:solidFill>
                </a:rPr>
                <a:t>s</a:t>
              </a:r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117" name="TextBox 116"/>
            <p:cNvSpPr txBox="1"/>
            <p:nvPr/>
          </p:nvSpPr>
          <p:spPr>
            <a:xfrm>
              <a:off x="120968" y="5839477"/>
              <a:ext cx="3780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C6BB"/>
                  </a:solidFill>
                  <a:latin typeface="Cambria Math"/>
                  <a:cs typeface="Cambria Math"/>
                </a:rPr>
                <a:t>→</a:t>
              </a:r>
              <a:endParaRPr lang="en-US" dirty="0">
                <a:solidFill>
                  <a:srgbClr val="00C6BB"/>
                </a:solidFill>
                <a:latin typeface="Cambria Math"/>
                <a:cs typeface="Cambria Math"/>
              </a:endParaRPr>
            </a:p>
          </p:txBody>
        </p:sp>
      </p:grpSp>
      <p:grpSp>
        <p:nvGrpSpPr>
          <p:cNvPr id="118" name="Group 117"/>
          <p:cNvGrpSpPr/>
          <p:nvPr/>
        </p:nvGrpSpPr>
        <p:grpSpPr>
          <a:xfrm>
            <a:off x="7580965" y="5682414"/>
            <a:ext cx="831067" cy="529576"/>
            <a:chOff x="120968" y="5839477"/>
            <a:chExt cx="831067" cy="529576"/>
          </a:xfrm>
        </p:grpSpPr>
        <p:sp>
          <p:nvSpPr>
            <p:cNvPr id="119" name="Rectangle 118"/>
            <p:cNvSpPr/>
            <p:nvPr/>
          </p:nvSpPr>
          <p:spPr>
            <a:xfrm>
              <a:off x="133669" y="5999721"/>
              <a:ext cx="81836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  <a:latin typeface="Cambria Math"/>
                  <a:cs typeface="Cambria Math"/>
                </a:rPr>
                <a:t>F</a:t>
              </a:r>
              <a:r>
                <a:rPr lang="en-US" baseline="-25000" dirty="0">
                  <a:solidFill>
                    <a:schemeClr val="accent1"/>
                  </a:solidFill>
                  <a:latin typeface="Cambria Math"/>
                  <a:cs typeface="Cambria Math"/>
                </a:rPr>
                <a:t>magnu</a:t>
              </a:r>
              <a:r>
                <a:rPr lang="en-US" baseline="-25000" dirty="0">
                  <a:solidFill>
                    <a:schemeClr val="accent1"/>
                  </a:solidFill>
                </a:rPr>
                <a:t>s</a:t>
              </a:r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120" name="TextBox 119"/>
            <p:cNvSpPr txBox="1"/>
            <p:nvPr/>
          </p:nvSpPr>
          <p:spPr>
            <a:xfrm>
              <a:off x="120968" y="5839477"/>
              <a:ext cx="3780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C6BB"/>
                  </a:solidFill>
                  <a:latin typeface="Cambria Math"/>
                  <a:cs typeface="Cambria Math"/>
                </a:rPr>
                <a:t>→</a:t>
              </a:r>
              <a:endParaRPr lang="en-US" dirty="0">
                <a:solidFill>
                  <a:srgbClr val="00C6BB"/>
                </a:solidFill>
                <a:latin typeface="Cambria Math"/>
                <a:cs typeface="Cambria Math"/>
              </a:endParaRPr>
            </a:p>
          </p:txBody>
        </p:sp>
      </p:grpSp>
      <p:grpSp>
        <p:nvGrpSpPr>
          <p:cNvPr id="121" name="Group 120"/>
          <p:cNvGrpSpPr/>
          <p:nvPr/>
        </p:nvGrpSpPr>
        <p:grpSpPr>
          <a:xfrm>
            <a:off x="5054259" y="2864385"/>
            <a:ext cx="831067" cy="529576"/>
            <a:chOff x="120968" y="5839477"/>
            <a:chExt cx="831067" cy="529576"/>
          </a:xfrm>
        </p:grpSpPr>
        <p:sp>
          <p:nvSpPr>
            <p:cNvPr id="122" name="Rectangle 121"/>
            <p:cNvSpPr/>
            <p:nvPr/>
          </p:nvSpPr>
          <p:spPr>
            <a:xfrm>
              <a:off x="133669" y="5999721"/>
              <a:ext cx="81836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  <a:latin typeface="Cambria Math"/>
                  <a:cs typeface="Cambria Math"/>
                </a:rPr>
                <a:t>F</a:t>
              </a:r>
              <a:r>
                <a:rPr lang="en-US" baseline="-25000" dirty="0">
                  <a:solidFill>
                    <a:schemeClr val="accent1"/>
                  </a:solidFill>
                  <a:latin typeface="Cambria Math"/>
                  <a:cs typeface="Cambria Math"/>
                </a:rPr>
                <a:t>magnu</a:t>
              </a:r>
              <a:r>
                <a:rPr lang="en-US" baseline="-25000" dirty="0">
                  <a:solidFill>
                    <a:schemeClr val="accent1"/>
                  </a:solidFill>
                </a:rPr>
                <a:t>s</a:t>
              </a:r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123" name="TextBox 122"/>
            <p:cNvSpPr txBox="1"/>
            <p:nvPr/>
          </p:nvSpPr>
          <p:spPr>
            <a:xfrm>
              <a:off x="120968" y="5839477"/>
              <a:ext cx="3780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C6BB"/>
                  </a:solidFill>
                  <a:latin typeface="Cambria Math"/>
                  <a:cs typeface="Cambria Math"/>
                </a:rPr>
                <a:t>→</a:t>
              </a:r>
              <a:endParaRPr lang="en-US" dirty="0">
                <a:solidFill>
                  <a:srgbClr val="00C6BB"/>
                </a:solidFill>
                <a:latin typeface="Cambria Math"/>
                <a:cs typeface="Cambria Math"/>
              </a:endParaRPr>
            </a:p>
          </p:txBody>
        </p:sp>
      </p:grpSp>
      <p:grpSp>
        <p:nvGrpSpPr>
          <p:cNvPr id="124" name="Group 123"/>
          <p:cNvGrpSpPr/>
          <p:nvPr/>
        </p:nvGrpSpPr>
        <p:grpSpPr>
          <a:xfrm>
            <a:off x="7893098" y="3673219"/>
            <a:ext cx="831067" cy="529576"/>
            <a:chOff x="120968" y="5839477"/>
            <a:chExt cx="831067" cy="529576"/>
          </a:xfrm>
        </p:grpSpPr>
        <p:sp>
          <p:nvSpPr>
            <p:cNvPr id="125" name="Rectangle 124"/>
            <p:cNvSpPr/>
            <p:nvPr/>
          </p:nvSpPr>
          <p:spPr>
            <a:xfrm>
              <a:off x="133669" y="5999721"/>
              <a:ext cx="81836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  <a:latin typeface="Cambria Math"/>
                  <a:cs typeface="Cambria Math"/>
                </a:rPr>
                <a:t>F</a:t>
              </a:r>
              <a:r>
                <a:rPr lang="en-US" baseline="-25000" dirty="0">
                  <a:solidFill>
                    <a:schemeClr val="accent2"/>
                  </a:solidFill>
                  <a:latin typeface="Cambria Math"/>
                  <a:cs typeface="Cambria Math"/>
                </a:rPr>
                <a:t>magnu</a:t>
              </a:r>
              <a:r>
                <a:rPr lang="en-US" baseline="-25000" dirty="0">
                  <a:solidFill>
                    <a:schemeClr val="accent2"/>
                  </a:solidFill>
                </a:rPr>
                <a:t>s</a:t>
              </a:r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126" name="TextBox 125"/>
            <p:cNvSpPr txBox="1"/>
            <p:nvPr/>
          </p:nvSpPr>
          <p:spPr>
            <a:xfrm>
              <a:off x="120968" y="5839477"/>
              <a:ext cx="3780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accent2"/>
                  </a:solidFill>
                  <a:latin typeface="Cambria Math"/>
                  <a:cs typeface="Cambria Math"/>
                </a:rPr>
                <a:t>→</a:t>
              </a:r>
              <a:endParaRPr lang="en-US" dirty="0">
                <a:solidFill>
                  <a:schemeClr val="accent2"/>
                </a:solidFill>
                <a:latin typeface="Cambria Math"/>
                <a:cs typeface="Cambria Math"/>
              </a:endParaRPr>
            </a:p>
          </p:txBody>
        </p:sp>
      </p:grpSp>
      <p:cxnSp>
        <p:nvCxnSpPr>
          <p:cNvPr id="130" name="Straight Arrow Connector 129"/>
          <p:cNvCxnSpPr/>
          <p:nvPr/>
        </p:nvCxnSpPr>
        <p:spPr>
          <a:xfrm flipV="1">
            <a:off x="3614703" y="4118064"/>
            <a:ext cx="452989" cy="3289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/>
          <p:cNvCxnSpPr/>
          <p:nvPr/>
        </p:nvCxnSpPr>
        <p:spPr>
          <a:xfrm flipV="1">
            <a:off x="5606257" y="2296114"/>
            <a:ext cx="500682" cy="1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/>
          <p:cNvCxnSpPr/>
          <p:nvPr/>
        </p:nvCxnSpPr>
        <p:spPr>
          <a:xfrm flipV="1">
            <a:off x="7429872" y="3982259"/>
            <a:ext cx="500682" cy="1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135"/>
          <p:cNvCxnSpPr/>
          <p:nvPr/>
        </p:nvCxnSpPr>
        <p:spPr>
          <a:xfrm flipV="1">
            <a:off x="8867388" y="6040475"/>
            <a:ext cx="500682" cy="1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37" name="Group 136"/>
          <p:cNvGrpSpPr/>
          <p:nvPr/>
        </p:nvGrpSpPr>
        <p:grpSpPr>
          <a:xfrm>
            <a:off x="6066769" y="1926783"/>
            <a:ext cx="831067" cy="529576"/>
            <a:chOff x="120968" y="5839477"/>
            <a:chExt cx="831067" cy="529576"/>
          </a:xfrm>
        </p:grpSpPr>
        <p:sp>
          <p:nvSpPr>
            <p:cNvPr id="138" name="Rectangle 137"/>
            <p:cNvSpPr/>
            <p:nvPr/>
          </p:nvSpPr>
          <p:spPr>
            <a:xfrm>
              <a:off x="133669" y="5999721"/>
              <a:ext cx="81836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  <a:latin typeface="Cambria Math"/>
                  <a:cs typeface="Cambria Math"/>
                </a:rPr>
                <a:t>F</a:t>
              </a:r>
              <a:r>
                <a:rPr lang="en-US" baseline="-25000" dirty="0">
                  <a:solidFill>
                    <a:schemeClr val="accent2"/>
                  </a:solidFill>
                  <a:latin typeface="Cambria Math"/>
                  <a:cs typeface="Cambria Math"/>
                </a:rPr>
                <a:t>magnu</a:t>
              </a:r>
              <a:r>
                <a:rPr lang="en-US" baseline="-25000" dirty="0">
                  <a:solidFill>
                    <a:schemeClr val="accent2"/>
                  </a:solidFill>
                </a:rPr>
                <a:t>s</a:t>
              </a:r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139" name="TextBox 138"/>
            <p:cNvSpPr txBox="1"/>
            <p:nvPr/>
          </p:nvSpPr>
          <p:spPr>
            <a:xfrm>
              <a:off x="120968" y="5839477"/>
              <a:ext cx="3780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accent2"/>
                  </a:solidFill>
                  <a:latin typeface="Cambria Math"/>
                  <a:cs typeface="Cambria Math"/>
                </a:rPr>
                <a:t>→</a:t>
              </a:r>
              <a:endParaRPr lang="en-US" dirty="0">
                <a:solidFill>
                  <a:schemeClr val="accent2"/>
                </a:solidFill>
                <a:latin typeface="Cambria Math"/>
                <a:cs typeface="Cambria Math"/>
              </a:endParaRPr>
            </a:p>
          </p:txBody>
        </p:sp>
      </p:grpSp>
      <p:grpSp>
        <p:nvGrpSpPr>
          <p:cNvPr id="140" name="Group 139"/>
          <p:cNvGrpSpPr/>
          <p:nvPr/>
        </p:nvGrpSpPr>
        <p:grpSpPr>
          <a:xfrm>
            <a:off x="9405115" y="5745956"/>
            <a:ext cx="831067" cy="529576"/>
            <a:chOff x="120968" y="5839477"/>
            <a:chExt cx="831067" cy="529576"/>
          </a:xfrm>
        </p:grpSpPr>
        <p:sp>
          <p:nvSpPr>
            <p:cNvPr id="141" name="Rectangle 140"/>
            <p:cNvSpPr/>
            <p:nvPr/>
          </p:nvSpPr>
          <p:spPr>
            <a:xfrm>
              <a:off x="133669" y="5999721"/>
              <a:ext cx="81836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  <a:latin typeface="Cambria Math"/>
                  <a:cs typeface="Cambria Math"/>
                </a:rPr>
                <a:t>F</a:t>
              </a:r>
              <a:r>
                <a:rPr lang="en-US" baseline="-25000" dirty="0">
                  <a:solidFill>
                    <a:schemeClr val="accent2"/>
                  </a:solidFill>
                  <a:latin typeface="Cambria Math"/>
                  <a:cs typeface="Cambria Math"/>
                </a:rPr>
                <a:t>magnu</a:t>
              </a:r>
              <a:r>
                <a:rPr lang="en-US" baseline="-25000" dirty="0">
                  <a:solidFill>
                    <a:schemeClr val="accent2"/>
                  </a:solidFill>
                </a:rPr>
                <a:t>s</a:t>
              </a:r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142" name="TextBox 141"/>
            <p:cNvSpPr txBox="1"/>
            <p:nvPr/>
          </p:nvSpPr>
          <p:spPr>
            <a:xfrm>
              <a:off x="120968" y="5839477"/>
              <a:ext cx="3780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accent2"/>
                  </a:solidFill>
                  <a:latin typeface="Cambria Math"/>
                  <a:cs typeface="Cambria Math"/>
                </a:rPr>
                <a:t>→</a:t>
              </a:r>
              <a:endParaRPr lang="en-US" dirty="0">
                <a:solidFill>
                  <a:schemeClr val="accent2"/>
                </a:solidFill>
                <a:latin typeface="Cambria Math"/>
                <a:cs typeface="Cambria Math"/>
              </a:endParaRPr>
            </a:p>
          </p:txBody>
        </p:sp>
      </p:grpSp>
      <p:grpSp>
        <p:nvGrpSpPr>
          <p:cNvPr id="164" name="Group 163"/>
          <p:cNvGrpSpPr/>
          <p:nvPr/>
        </p:nvGrpSpPr>
        <p:grpSpPr>
          <a:xfrm>
            <a:off x="9362856" y="1829543"/>
            <a:ext cx="2466109" cy="2652028"/>
            <a:chOff x="9362856" y="1829543"/>
            <a:chExt cx="2466109" cy="2652028"/>
          </a:xfrm>
        </p:grpSpPr>
        <p:grpSp>
          <p:nvGrpSpPr>
            <p:cNvPr id="150" name="Group 149"/>
            <p:cNvGrpSpPr/>
            <p:nvPr/>
          </p:nvGrpSpPr>
          <p:grpSpPr>
            <a:xfrm>
              <a:off x="9366485" y="1829543"/>
              <a:ext cx="2462480" cy="1908181"/>
              <a:chOff x="9366485" y="1744066"/>
              <a:chExt cx="2462480" cy="1908181"/>
            </a:xfrm>
          </p:grpSpPr>
          <p:cxnSp>
            <p:nvCxnSpPr>
              <p:cNvPr id="144" name="Straight Arrow Connector 143"/>
              <p:cNvCxnSpPr/>
              <p:nvPr/>
            </p:nvCxnSpPr>
            <p:spPr>
              <a:xfrm>
                <a:off x="10148043" y="3484950"/>
                <a:ext cx="1379938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Arrow Connector 144"/>
              <p:cNvCxnSpPr/>
              <p:nvPr/>
            </p:nvCxnSpPr>
            <p:spPr>
              <a:xfrm flipV="1">
                <a:off x="10150699" y="2076317"/>
                <a:ext cx="0" cy="140400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7" name="TextBox 146"/>
              <p:cNvSpPr txBox="1"/>
              <p:nvPr/>
            </p:nvSpPr>
            <p:spPr>
              <a:xfrm>
                <a:off x="11527981" y="3282915"/>
                <a:ext cx="3009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accent1"/>
                    </a:solidFill>
                    <a:latin typeface="Cambria Math"/>
                    <a:cs typeface="Cambria Math"/>
                  </a:rPr>
                  <a:t>y</a:t>
                </a:r>
                <a:endParaRPr lang="en-US" dirty="0" smtClean="0">
                  <a:solidFill>
                    <a:schemeClr val="accent1"/>
                  </a:solidFill>
                  <a:latin typeface="Cambria Math"/>
                  <a:cs typeface="Cambria Math"/>
                </a:endParaRPr>
              </a:p>
            </p:txBody>
          </p:sp>
          <p:sp>
            <p:nvSpPr>
              <p:cNvPr id="148" name="TextBox 147"/>
              <p:cNvSpPr txBox="1"/>
              <p:nvPr/>
            </p:nvSpPr>
            <p:spPr>
              <a:xfrm>
                <a:off x="10007070" y="1744066"/>
                <a:ext cx="2872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C6BB"/>
                    </a:solidFill>
                  </a:rPr>
                  <a:t>z</a:t>
                </a:r>
                <a:endParaRPr lang="en-US" dirty="0">
                  <a:solidFill>
                    <a:srgbClr val="00C6BB"/>
                  </a:solidFill>
                </a:endParaRPr>
              </a:p>
            </p:txBody>
          </p:sp>
          <p:sp>
            <p:nvSpPr>
              <p:cNvPr id="149" name="TextBox 148"/>
              <p:cNvSpPr txBox="1"/>
              <p:nvPr/>
            </p:nvSpPr>
            <p:spPr>
              <a:xfrm>
                <a:off x="9366485" y="2955061"/>
                <a:ext cx="1846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US" dirty="0"/>
              </a:p>
            </p:txBody>
          </p:sp>
        </p:grpSp>
        <p:cxnSp>
          <p:nvCxnSpPr>
            <p:cNvPr id="162" name="Straight Arrow Connector 161"/>
            <p:cNvCxnSpPr/>
            <p:nvPr/>
          </p:nvCxnSpPr>
          <p:spPr>
            <a:xfrm flipH="1">
              <a:off x="9551151" y="3565794"/>
              <a:ext cx="596892" cy="62313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3" name="TextBox 162"/>
            <p:cNvSpPr txBox="1"/>
            <p:nvPr/>
          </p:nvSpPr>
          <p:spPr>
            <a:xfrm>
              <a:off x="9362856" y="4112239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C6BB"/>
                  </a:solidFill>
                  <a:latin typeface="Cambria Math"/>
                  <a:cs typeface="Cambria Math"/>
                </a:rPr>
                <a:t>x</a:t>
              </a:r>
              <a:endParaRPr lang="en-US" dirty="0">
                <a:solidFill>
                  <a:srgbClr val="00C6BB"/>
                </a:solidFill>
                <a:latin typeface="Cambria Math"/>
                <a:cs typeface="Cambria Math"/>
              </a:endParaRPr>
            </a:p>
          </p:txBody>
        </p:sp>
      </p:grpSp>
      <p:sp>
        <p:nvSpPr>
          <p:cNvPr id="166" name="Donut 165"/>
          <p:cNvSpPr>
            <a:spLocks noChangeAspect="1"/>
          </p:cNvSpPr>
          <p:nvPr/>
        </p:nvSpPr>
        <p:spPr>
          <a:xfrm>
            <a:off x="2461840" y="3578223"/>
            <a:ext cx="179999" cy="189992"/>
          </a:xfrm>
          <a:prstGeom prst="donut">
            <a:avLst>
              <a:gd name="adj" fmla="val 4965"/>
            </a:avLst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rgbClr val="000000"/>
                </a:solidFill>
              </a:ln>
              <a:solidFill>
                <a:srgbClr val="00C6BB"/>
              </a:solidFill>
            </a:endParaRPr>
          </a:p>
        </p:txBody>
      </p:sp>
      <p:sp>
        <p:nvSpPr>
          <p:cNvPr id="167" name="Donut 166"/>
          <p:cNvSpPr>
            <a:spLocks noChangeAspect="1"/>
          </p:cNvSpPr>
          <p:nvPr/>
        </p:nvSpPr>
        <p:spPr>
          <a:xfrm>
            <a:off x="5555417" y="3024629"/>
            <a:ext cx="179999" cy="189992"/>
          </a:xfrm>
          <a:prstGeom prst="donut">
            <a:avLst>
              <a:gd name="adj" fmla="val 4965"/>
            </a:avLst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rgbClr val="000000"/>
                </a:solidFill>
              </a:ln>
              <a:solidFill>
                <a:srgbClr val="00C6BB"/>
              </a:solidFill>
            </a:endParaRPr>
          </a:p>
        </p:txBody>
      </p:sp>
      <p:sp>
        <p:nvSpPr>
          <p:cNvPr id="168" name="Donut 167"/>
          <p:cNvSpPr>
            <a:spLocks noChangeAspect="1"/>
          </p:cNvSpPr>
          <p:nvPr/>
        </p:nvSpPr>
        <p:spPr>
          <a:xfrm>
            <a:off x="6717837" y="3858025"/>
            <a:ext cx="179999" cy="189992"/>
          </a:xfrm>
          <a:prstGeom prst="donut">
            <a:avLst>
              <a:gd name="adj" fmla="val 4965"/>
            </a:avLst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rgbClr val="000000"/>
                </a:solidFill>
              </a:ln>
              <a:solidFill>
                <a:srgbClr val="00C6BB"/>
              </a:solidFill>
            </a:endParaRPr>
          </a:p>
        </p:txBody>
      </p:sp>
      <p:sp>
        <p:nvSpPr>
          <p:cNvPr id="169" name="Donut 168"/>
          <p:cNvSpPr>
            <a:spLocks noChangeAspect="1"/>
          </p:cNvSpPr>
          <p:nvPr/>
        </p:nvSpPr>
        <p:spPr>
          <a:xfrm>
            <a:off x="8046304" y="5768003"/>
            <a:ext cx="179999" cy="189992"/>
          </a:xfrm>
          <a:prstGeom prst="donut">
            <a:avLst>
              <a:gd name="adj" fmla="val 4965"/>
            </a:avLst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rgbClr val="000000"/>
                </a:solidFill>
              </a:ln>
              <a:solidFill>
                <a:srgbClr val="00C6BB"/>
              </a:solidFill>
            </a:endParaRPr>
          </a:p>
        </p:txBody>
      </p:sp>
      <p:sp>
        <p:nvSpPr>
          <p:cNvPr id="170" name="Oval 169"/>
          <p:cNvSpPr>
            <a:spLocks noChangeAspect="1"/>
          </p:cNvSpPr>
          <p:nvPr/>
        </p:nvSpPr>
        <p:spPr>
          <a:xfrm>
            <a:off x="2513157" y="3630626"/>
            <a:ext cx="76613" cy="720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846147" y="5602293"/>
            <a:ext cx="831067" cy="529576"/>
            <a:chOff x="846147" y="5602293"/>
            <a:chExt cx="831067" cy="529576"/>
          </a:xfrm>
        </p:grpSpPr>
        <p:grpSp>
          <p:nvGrpSpPr>
            <p:cNvPr id="112" name="Group 111"/>
            <p:cNvGrpSpPr/>
            <p:nvPr/>
          </p:nvGrpSpPr>
          <p:grpSpPr>
            <a:xfrm>
              <a:off x="846147" y="5602293"/>
              <a:ext cx="831067" cy="529576"/>
              <a:chOff x="120968" y="5839477"/>
              <a:chExt cx="831067" cy="529576"/>
            </a:xfrm>
          </p:grpSpPr>
          <p:sp>
            <p:nvSpPr>
              <p:cNvPr id="113" name="Rectangle 112"/>
              <p:cNvSpPr/>
              <p:nvPr/>
            </p:nvSpPr>
            <p:spPr>
              <a:xfrm>
                <a:off x="133669" y="5999721"/>
                <a:ext cx="81836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solidFill>
                      <a:schemeClr val="accent1"/>
                    </a:solidFill>
                    <a:latin typeface="Cambria Math"/>
                    <a:cs typeface="Cambria Math"/>
                  </a:rPr>
                  <a:t>F</a:t>
                </a:r>
                <a:r>
                  <a:rPr lang="en-US" baseline="-25000" dirty="0">
                    <a:solidFill>
                      <a:schemeClr val="accent1"/>
                    </a:solidFill>
                    <a:latin typeface="Cambria Math"/>
                    <a:cs typeface="Cambria Math"/>
                  </a:rPr>
                  <a:t>magnu</a:t>
                </a:r>
                <a:r>
                  <a:rPr lang="en-US" baseline="-25000" dirty="0">
                    <a:solidFill>
                      <a:schemeClr val="accent1"/>
                    </a:solidFill>
                  </a:rPr>
                  <a:t>s</a:t>
                </a:r>
                <a:endParaRPr lang="en-US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14" name="TextBox 113"/>
              <p:cNvSpPr txBox="1"/>
              <p:nvPr/>
            </p:nvSpPr>
            <p:spPr>
              <a:xfrm>
                <a:off x="120968" y="5839477"/>
                <a:ext cx="3780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C6BB"/>
                    </a:solidFill>
                    <a:latin typeface="Cambria Math"/>
                    <a:cs typeface="Cambria Math"/>
                  </a:rPr>
                  <a:t>→</a:t>
                </a:r>
                <a:endParaRPr lang="en-US" dirty="0">
                  <a:solidFill>
                    <a:srgbClr val="00C6BB"/>
                  </a:solidFill>
                  <a:latin typeface="Cambria Math"/>
                  <a:cs typeface="Cambria Math"/>
                </a:endParaRPr>
              </a:p>
            </p:txBody>
          </p:sp>
        </p:grpSp>
        <p:grpSp>
          <p:nvGrpSpPr>
            <p:cNvPr id="3" name="Group 2"/>
            <p:cNvGrpSpPr/>
            <p:nvPr/>
          </p:nvGrpSpPr>
          <p:grpSpPr>
            <a:xfrm>
              <a:off x="1233253" y="5781633"/>
              <a:ext cx="179999" cy="189992"/>
              <a:chOff x="1404363" y="5784540"/>
              <a:chExt cx="179999" cy="189992"/>
            </a:xfrm>
          </p:grpSpPr>
          <p:sp>
            <p:nvSpPr>
              <p:cNvPr id="165" name="Donut 164"/>
              <p:cNvSpPr>
                <a:spLocks noChangeAspect="1"/>
              </p:cNvSpPr>
              <p:nvPr/>
            </p:nvSpPr>
            <p:spPr>
              <a:xfrm>
                <a:off x="1404363" y="5784540"/>
                <a:ext cx="179999" cy="189992"/>
              </a:xfrm>
              <a:prstGeom prst="donut">
                <a:avLst>
                  <a:gd name="adj" fmla="val 4965"/>
                </a:avLst>
              </a:prstGeom>
              <a:ln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>
                    <a:solidFill>
                      <a:srgbClr val="000000"/>
                    </a:solidFill>
                  </a:ln>
                  <a:solidFill>
                    <a:srgbClr val="00C6BB"/>
                  </a:solidFill>
                </a:endParaRPr>
              </a:p>
            </p:txBody>
          </p:sp>
          <p:sp>
            <p:nvSpPr>
              <p:cNvPr id="171" name="Oval 170"/>
              <p:cNvSpPr>
                <a:spLocks noChangeAspect="1"/>
              </p:cNvSpPr>
              <p:nvPr/>
            </p:nvSpPr>
            <p:spPr>
              <a:xfrm>
                <a:off x="1459365" y="5842658"/>
                <a:ext cx="76613" cy="7200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172" name="Oval 171"/>
          <p:cNvSpPr>
            <a:spLocks noChangeAspect="1"/>
          </p:cNvSpPr>
          <p:nvPr/>
        </p:nvSpPr>
        <p:spPr>
          <a:xfrm>
            <a:off x="5606257" y="3089239"/>
            <a:ext cx="76613" cy="720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4" name="Oval 173"/>
          <p:cNvSpPr>
            <a:spLocks noChangeAspect="1"/>
          </p:cNvSpPr>
          <p:nvPr/>
        </p:nvSpPr>
        <p:spPr>
          <a:xfrm>
            <a:off x="6766292" y="3910259"/>
            <a:ext cx="76613" cy="720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5" name="Oval 174"/>
          <p:cNvSpPr>
            <a:spLocks noChangeAspect="1"/>
          </p:cNvSpPr>
          <p:nvPr/>
        </p:nvSpPr>
        <p:spPr>
          <a:xfrm>
            <a:off x="8094811" y="5834200"/>
            <a:ext cx="76613" cy="720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1535978" y="5533691"/>
            <a:ext cx="536593" cy="518549"/>
            <a:chOff x="4607665" y="5493212"/>
            <a:chExt cx="536593" cy="518549"/>
          </a:xfrm>
        </p:grpSpPr>
        <p:grpSp>
          <p:nvGrpSpPr>
            <p:cNvPr id="10" name="Group 9"/>
            <p:cNvGrpSpPr/>
            <p:nvPr/>
          </p:nvGrpSpPr>
          <p:grpSpPr>
            <a:xfrm>
              <a:off x="4964259" y="5637418"/>
              <a:ext cx="179999" cy="189992"/>
              <a:chOff x="4091887" y="5489822"/>
              <a:chExt cx="179999" cy="189992"/>
            </a:xfrm>
          </p:grpSpPr>
          <p:sp>
            <p:nvSpPr>
              <p:cNvPr id="103" name="Donut 102"/>
              <p:cNvSpPr>
                <a:spLocks noChangeAspect="1"/>
              </p:cNvSpPr>
              <p:nvPr/>
            </p:nvSpPr>
            <p:spPr>
              <a:xfrm>
                <a:off x="4091887" y="5489822"/>
                <a:ext cx="179999" cy="189992"/>
              </a:xfrm>
              <a:prstGeom prst="donut">
                <a:avLst>
                  <a:gd name="adj" fmla="val 4965"/>
                </a:avLst>
              </a:prstGeom>
              <a:ln>
                <a:solidFill>
                  <a:srgbClr val="EFB25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>
                    <a:solidFill>
                      <a:srgbClr val="000000"/>
                    </a:solidFill>
                  </a:ln>
                  <a:solidFill>
                    <a:srgbClr val="FF6600"/>
                  </a:solidFill>
                </a:endParaRPr>
              </a:p>
            </p:txBody>
          </p:sp>
          <p:grpSp>
            <p:nvGrpSpPr>
              <p:cNvPr id="8" name="Group 7"/>
              <p:cNvGrpSpPr>
                <a:grpSpLocks noChangeAspect="1"/>
              </p:cNvGrpSpPr>
              <p:nvPr/>
            </p:nvGrpSpPr>
            <p:grpSpPr>
              <a:xfrm>
                <a:off x="4130929" y="5532418"/>
                <a:ext cx="102047" cy="108000"/>
                <a:chOff x="4006850" y="5130800"/>
                <a:chExt cx="101601" cy="114300"/>
              </a:xfrm>
            </p:grpSpPr>
            <p:sp>
              <p:nvSpPr>
                <p:cNvPr id="6" name="Freeform 5"/>
                <p:cNvSpPr/>
                <p:nvPr/>
              </p:nvSpPr>
              <p:spPr>
                <a:xfrm>
                  <a:off x="4006850" y="5130800"/>
                  <a:ext cx="101600" cy="114300"/>
                </a:xfrm>
                <a:custGeom>
                  <a:avLst/>
                  <a:gdLst>
                    <a:gd name="connsiteX0" fmla="*/ 0 w 101600"/>
                    <a:gd name="connsiteY0" fmla="*/ 0 h 114300"/>
                    <a:gd name="connsiteX1" fmla="*/ 101600 w 101600"/>
                    <a:gd name="connsiteY1" fmla="*/ 114300 h 114300"/>
                    <a:gd name="connsiteX2" fmla="*/ 101600 w 101600"/>
                    <a:gd name="connsiteY2" fmla="*/ 114300 h 114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01600" h="114300">
                      <a:moveTo>
                        <a:pt x="0" y="0"/>
                      </a:moveTo>
                      <a:lnTo>
                        <a:pt x="101600" y="114300"/>
                      </a:lnTo>
                      <a:lnTo>
                        <a:pt x="101600" y="114300"/>
                      </a:lnTo>
                    </a:path>
                  </a:pathLst>
                </a:custGeom>
                <a:ln>
                  <a:solidFill>
                    <a:srgbClr val="EFB25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>
                    <a:solidFill>
                      <a:srgbClr val="FF6600"/>
                    </a:solidFill>
                  </a:endParaRPr>
                </a:p>
              </p:txBody>
            </p:sp>
            <p:sp>
              <p:nvSpPr>
                <p:cNvPr id="7" name="Freeform 6"/>
                <p:cNvSpPr/>
                <p:nvPr/>
              </p:nvSpPr>
              <p:spPr>
                <a:xfrm>
                  <a:off x="4006851" y="5130800"/>
                  <a:ext cx="101600" cy="111125"/>
                </a:xfrm>
                <a:custGeom>
                  <a:avLst/>
                  <a:gdLst>
                    <a:gd name="connsiteX0" fmla="*/ 0 w 117475"/>
                    <a:gd name="connsiteY0" fmla="*/ 111125 h 111125"/>
                    <a:gd name="connsiteX1" fmla="*/ 117475 w 117475"/>
                    <a:gd name="connsiteY1" fmla="*/ 0 h 1111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7475" h="111125">
                      <a:moveTo>
                        <a:pt x="0" y="111125"/>
                      </a:moveTo>
                      <a:cubicBezTo>
                        <a:pt x="47889" y="64293"/>
                        <a:pt x="95779" y="17462"/>
                        <a:pt x="117475" y="0"/>
                      </a:cubicBezTo>
                    </a:path>
                  </a:pathLst>
                </a:custGeom>
                <a:ln>
                  <a:solidFill>
                    <a:srgbClr val="EFB25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rgbClr val="FF6600"/>
                    </a:solidFill>
                  </a:endParaRPr>
                </a:p>
              </p:txBody>
            </p:sp>
          </p:grpSp>
        </p:grpSp>
        <p:sp>
          <p:nvSpPr>
            <p:cNvPr id="11" name="TextBox 10"/>
            <p:cNvSpPr txBox="1"/>
            <p:nvPr/>
          </p:nvSpPr>
          <p:spPr>
            <a:xfrm>
              <a:off x="4621893" y="5642429"/>
              <a:ext cx="453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 err="1" smtClean="0">
                  <a:solidFill>
                    <a:schemeClr val="accent4"/>
                  </a:solidFill>
                  <a:latin typeface="Cambria Math"/>
                  <a:cs typeface="Cambria Math"/>
                </a:rPr>
                <a:t>F</a:t>
              </a:r>
              <a:r>
                <a:rPr lang="pt-BR" baseline="-25000" dirty="0" err="1" smtClean="0">
                  <a:solidFill>
                    <a:schemeClr val="accent4"/>
                  </a:solidFill>
                  <a:latin typeface="Cambria Math"/>
                  <a:cs typeface="Cambria Math"/>
                </a:rPr>
                <a:t>ar</a:t>
              </a:r>
              <a:endParaRPr lang="pt-BR" dirty="0">
                <a:solidFill>
                  <a:schemeClr val="accent4"/>
                </a:solidFill>
                <a:latin typeface="Cambria Math"/>
                <a:cs typeface="Cambria Math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607665" y="5493212"/>
              <a:ext cx="37807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EFB251"/>
                  </a:solidFill>
                  <a:latin typeface="Cambria Math"/>
                  <a:cs typeface="Cambria Math"/>
                </a:rPr>
                <a:t>→</a:t>
              </a:r>
            </a:p>
          </p:txBody>
        </p:sp>
      </p:grpSp>
      <p:grpSp>
        <p:nvGrpSpPr>
          <p:cNvPr id="127" name="Group 126"/>
          <p:cNvGrpSpPr/>
          <p:nvPr/>
        </p:nvGrpSpPr>
        <p:grpSpPr>
          <a:xfrm>
            <a:off x="4067692" y="4188931"/>
            <a:ext cx="536593" cy="518549"/>
            <a:chOff x="4607665" y="5493212"/>
            <a:chExt cx="536593" cy="518549"/>
          </a:xfrm>
        </p:grpSpPr>
        <p:grpSp>
          <p:nvGrpSpPr>
            <p:cNvPr id="128" name="Group 127"/>
            <p:cNvGrpSpPr/>
            <p:nvPr/>
          </p:nvGrpSpPr>
          <p:grpSpPr>
            <a:xfrm>
              <a:off x="4964259" y="5637418"/>
              <a:ext cx="179999" cy="189992"/>
              <a:chOff x="4091887" y="5489822"/>
              <a:chExt cx="179999" cy="189992"/>
            </a:xfrm>
          </p:grpSpPr>
          <p:sp>
            <p:nvSpPr>
              <p:cNvPr id="133" name="Donut 132"/>
              <p:cNvSpPr>
                <a:spLocks noChangeAspect="1"/>
              </p:cNvSpPr>
              <p:nvPr/>
            </p:nvSpPr>
            <p:spPr>
              <a:xfrm>
                <a:off x="4091887" y="5489822"/>
                <a:ext cx="179999" cy="189992"/>
              </a:xfrm>
              <a:prstGeom prst="donut">
                <a:avLst>
                  <a:gd name="adj" fmla="val 4965"/>
                </a:avLst>
              </a:prstGeom>
              <a:ln>
                <a:solidFill>
                  <a:srgbClr val="EFB25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>
                    <a:solidFill>
                      <a:srgbClr val="000000"/>
                    </a:solidFill>
                  </a:ln>
                  <a:solidFill>
                    <a:srgbClr val="FF6600"/>
                  </a:solidFill>
                </a:endParaRPr>
              </a:p>
            </p:txBody>
          </p:sp>
          <p:grpSp>
            <p:nvGrpSpPr>
              <p:cNvPr id="134" name="Group 133"/>
              <p:cNvGrpSpPr>
                <a:grpSpLocks noChangeAspect="1"/>
              </p:cNvGrpSpPr>
              <p:nvPr/>
            </p:nvGrpSpPr>
            <p:grpSpPr>
              <a:xfrm>
                <a:off x="4130929" y="5532418"/>
                <a:ext cx="102047" cy="108000"/>
                <a:chOff x="4006850" y="5130800"/>
                <a:chExt cx="101601" cy="114300"/>
              </a:xfrm>
            </p:grpSpPr>
            <p:sp>
              <p:nvSpPr>
                <p:cNvPr id="143" name="Freeform 142"/>
                <p:cNvSpPr/>
                <p:nvPr/>
              </p:nvSpPr>
              <p:spPr>
                <a:xfrm>
                  <a:off x="4006850" y="5130800"/>
                  <a:ext cx="101600" cy="114300"/>
                </a:xfrm>
                <a:custGeom>
                  <a:avLst/>
                  <a:gdLst>
                    <a:gd name="connsiteX0" fmla="*/ 0 w 101600"/>
                    <a:gd name="connsiteY0" fmla="*/ 0 h 114300"/>
                    <a:gd name="connsiteX1" fmla="*/ 101600 w 101600"/>
                    <a:gd name="connsiteY1" fmla="*/ 114300 h 114300"/>
                    <a:gd name="connsiteX2" fmla="*/ 101600 w 101600"/>
                    <a:gd name="connsiteY2" fmla="*/ 114300 h 114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01600" h="114300">
                      <a:moveTo>
                        <a:pt x="0" y="0"/>
                      </a:moveTo>
                      <a:lnTo>
                        <a:pt x="101600" y="114300"/>
                      </a:lnTo>
                      <a:lnTo>
                        <a:pt x="101600" y="114300"/>
                      </a:lnTo>
                    </a:path>
                  </a:pathLst>
                </a:custGeom>
                <a:ln>
                  <a:solidFill>
                    <a:srgbClr val="EFB25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>
                    <a:solidFill>
                      <a:srgbClr val="FF6600"/>
                    </a:solidFill>
                  </a:endParaRPr>
                </a:p>
              </p:txBody>
            </p:sp>
            <p:sp>
              <p:nvSpPr>
                <p:cNvPr id="146" name="Freeform 145"/>
                <p:cNvSpPr/>
                <p:nvPr/>
              </p:nvSpPr>
              <p:spPr>
                <a:xfrm>
                  <a:off x="4006851" y="5130800"/>
                  <a:ext cx="101600" cy="111125"/>
                </a:xfrm>
                <a:custGeom>
                  <a:avLst/>
                  <a:gdLst>
                    <a:gd name="connsiteX0" fmla="*/ 0 w 117475"/>
                    <a:gd name="connsiteY0" fmla="*/ 111125 h 111125"/>
                    <a:gd name="connsiteX1" fmla="*/ 117475 w 117475"/>
                    <a:gd name="connsiteY1" fmla="*/ 0 h 1111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7475" h="111125">
                      <a:moveTo>
                        <a:pt x="0" y="111125"/>
                      </a:moveTo>
                      <a:cubicBezTo>
                        <a:pt x="47889" y="64293"/>
                        <a:pt x="95779" y="17462"/>
                        <a:pt x="117475" y="0"/>
                      </a:cubicBezTo>
                    </a:path>
                  </a:pathLst>
                </a:custGeom>
                <a:ln>
                  <a:solidFill>
                    <a:srgbClr val="EFB25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rgbClr val="FF6600"/>
                    </a:solidFill>
                  </a:endParaRPr>
                </a:p>
              </p:txBody>
            </p:sp>
          </p:grpSp>
        </p:grpSp>
        <p:sp>
          <p:nvSpPr>
            <p:cNvPr id="129" name="TextBox 128"/>
            <p:cNvSpPr txBox="1"/>
            <p:nvPr/>
          </p:nvSpPr>
          <p:spPr>
            <a:xfrm>
              <a:off x="4621893" y="5642429"/>
              <a:ext cx="453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 err="1" smtClean="0">
                  <a:solidFill>
                    <a:schemeClr val="accent4"/>
                  </a:solidFill>
                  <a:latin typeface="Cambria Math"/>
                  <a:cs typeface="Cambria Math"/>
                </a:rPr>
                <a:t>F</a:t>
              </a:r>
              <a:r>
                <a:rPr lang="pt-BR" baseline="-25000" dirty="0" err="1" smtClean="0">
                  <a:solidFill>
                    <a:schemeClr val="accent4"/>
                  </a:solidFill>
                  <a:latin typeface="Cambria Math"/>
                  <a:cs typeface="Cambria Math"/>
                </a:rPr>
                <a:t>ar</a:t>
              </a:r>
              <a:endParaRPr lang="pt-BR" dirty="0">
                <a:solidFill>
                  <a:schemeClr val="accent4"/>
                </a:solidFill>
                <a:latin typeface="Cambria Math"/>
                <a:cs typeface="Cambria Math"/>
              </a:endParaRPr>
            </a:p>
          </p:txBody>
        </p:sp>
        <p:sp>
          <p:nvSpPr>
            <p:cNvPr id="131" name="Rectangle 130"/>
            <p:cNvSpPr/>
            <p:nvPr/>
          </p:nvSpPr>
          <p:spPr>
            <a:xfrm>
              <a:off x="4607665" y="5493212"/>
              <a:ext cx="37807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EFB251"/>
                  </a:solidFill>
                  <a:latin typeface="Cambria Math"/>
                  <a:cs typeface="Cambria Math"/>
                </a:rPr>
                <a:t>→</a:t>
              </a:r>
            </a:p>
          </p:txBody>
        </p:sp>
      </p:grpSp>
      <p:grpSp>
        <p:nvGrpSpPr>
          <p:cNvPr id="151" name="Group 150"/>
          <p:cNvGrpSpPr/>
          <p:nvPr/>
        </p:nvGrpSpPr>
        <p:grpSpPr>
          <a:xfrm>
            <a:off x="5192178" y="3446982"/>
            <a:ext cx="536593" cy="518549"/>
            <a:chOff x="4607665" y="5493212"/>
            <a:chExt cx="536593" cy="518549"/>
          </a:xfrm>
        </p:grpSpPr>
        <p:grpSp>
          <p:nvGrpSpPr>
            <p:cNvPr id="152" name="Group 151"/>
            <p:cNvGrpSpPr/>
            <p:nvPr/>
          </p:nvGrpSpPr>
          <p:grpSpPr>
            <a:xfrm>
              <a:off x="4964259" y="5637418"/>
              <a:ext cx="179999" cy="189992"/>
              <a:chOff x="4091887" y="5489822"/>
              <a:chExt cx="179999" cy="189992"/>
            </a:xfrm>
          </p:grpSpPr>
          <p:sp>
            <p:nvSpPr>
              <p:cNvPr id="155" name="Donut 154"/>
              <p:cNvSpPr>
                <a:spLocks noChangeAspect="1"/>
              </p:cNvSpPr>
              <p:nvPr/>
            </p:nvSpPr>
            <p:spPr>
              <a:xfrm>
                <a:off x="4091887" y="5489822"/>
                <a:ext cx="179999" cy="189992"/>
              </a:xfrm>
              <a:prstGeom prst="donut">
                <a:avLst>
                  <a:gd name="adj" fmla="val 4965"/>
                </a:avLst>
              </a:prstGeom>
              <a:ln>
                <a:solidFill>
                  <a:srgbClr val="EFB25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>
                    <a:solidFill>
                      <a:srgbClr val="000000"/>
                    </a:solidFill>
                  </a:ln>
                  <a:solidFill>
                    <a:srgbClr val="FF6600"/>
                  </a:solidFill>
                </a:endParaRPr>
              </a:p>
            </p:txBody>
          </p:sp>
          <p:grpSp>
            <p:nvGrpSpPr>
              <p:cNvPr id="156" name="Group 155"/>
              <p:cNvGrpSpPr>
                <a:grpSpLocks noChangeAspect="1"/>
              </p:cNvGrpSpPr>
              <p:nvPr/>
            </p:nvGrpSpPr>
            <p:grpSpPr>
              <a:xfrm>
                <a:off x="4130929" y="5532418"/>
                <a:ext cx="102047" cy="108000"/>
                <a:chOff x="4006850" y="5130800"/>
                <a:chExt cx="101601" cy="114300"/>
              </a:xfrm>
            </p:grpSpPr>
            <p:sp>
              <p:nvSpPr>
                <p:cNvPr id="157" name="Freeform 156"/>
                <p:cNvSpPr/>
                <p:nvPr/>
              </p:nvSpPr>
              <p:spPr>
                <a:xfrm>
                  <a:off x="4006850" y="5130800"/>
                  <a:ext cx="101600" cy="114300"/>
                </a:xfrm>
                <a:custGeom>
                  <a:avLst/>
                  <a:gdLst>
                    <a:gd name="connsiteX0" fmla="*/ 0 w 101600"/>
                    <a:gd name="connsiteY0" fmla="*/ 0 h 114300"/>
                    <a:gd name="connsiteX1" fmla="*/ 101600 w 101600"/>
                    <a:gd name="connsiteY1" fmla="*/ 114300 h 114300"/>
                    <a:gd name="connsiteX2" fmla="*/ 101600 w 101600"/>
                    <a:gd name="connsiteY2" fmla="*/ 114300 h 114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01600" h="114300">
                      <a:moveTo>
                        <a:pt x="0" y="0"/>
                      </a:moveTo>
                      <a:lnTo>
                        <a:pt x="101600" y="114300"/>
                      </a:lnTo>
                      <a:lnTo>
                        <a:pt x="101600" y="114300"/>
                      </a:lnTo>
                    </a:path>
                  </a:pathLst>
                </a:custGeom>
                <a:ln>
                  <a:solidFill>
                    <a:srgbClr val="EFB25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>
                    <a:solidFill>
                      <a:srgbClr val="FF6600"/>
                    </a:solidFill>
                  </a:endParaRPr>
                </a:p>
              </p:txBody>
            </p:sp>
            <p:sp>
              <p:nvSpPr>
                <p:cNvPr id="158" name="Freeform 157"/>
                <p:cNvSpPr/>
                <p:nvPr/>
              </p:nvSpPr>
              <p:spPr>
                <a:xfrm>
                  <a:off x="4006851" y="5130800"/>
                  <a:ext cx="101600" cy="111125"/>
                </a:xfrm>
                <a:custGeom>
                  <a:avLst/>
                  <a:gdLst>
                    <a:gd name="connsiteX0" fmla="*/ 0 w 117475"/>
                    <a:gd name="connsiteY0" fmla="*/ 111125 h 111125"/>
                    <a:gd name="connsiteX1" fmla="*/ 117475 w 117475"/>
                    <a:gd name="connsiteY1" fmla="*/ 0 h 1111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7475" h="111125">
                      <a:moveTo>
                        <a:pt x="0" y="111125"/>
                      </a:moveTo>
                      <a:cubicBezTo>
                        <a:pt x="47889" y="64293"/>
                        <a:pt x="95779" y="17462"/>
                        <a:pt x="117475" y="0"/>
                      </a:cubicBezTo>
                    </a:path>
                  </a:pathLst>
                </a:custGeom>
                <a:ln>
                  <a:solidFill>
                    <a:srgbClr val="EFB25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rgbClr val="FF6600"/>
                    </a:solidFill>
                  </a:endParaRPr>
                </a:p>
              </p:txBody>
            </p:sp>
          </p:grpSp>
        </p:grpSp>
        <p:sp>
          <p:nvSpPr>
            <p:cNvPr id="153" name="TextBox 152"/>
            <p:cNvSpPr txBox="1"/>
            <p:nvPr/>
          </p:nvSpPr>
          <p:spPr>
            <a:xfrm>
              <a:off x="4621893" y="5642429"/>
              <a:ext cx="453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 err="1" smtClean="0">
                  <a:solidFill>
                    <a:schemeClr val="accent4"/>
                  </a:solidFill>
                  <a:latin typeface="Cambria Math"/>
                  <a:cs typeface="Cambria Math"/>
                </a:rPr>
                <a:t>F</a:t>
              </a:r>
              <a:r>
                <a:rPr lang="pt-BR" baseline="-25000" dirty="0" err="1" smtClean="0">
                  <a:solidFill>
                    <a:schemeClr val="accent4"/>
                  </a:solidFill>
                  <a:latin typeface="Cambria Math"/>
                  <a:cs typeface="Cambria Math"/>
                </a:rPr>
                <a:t>ar</a:t>
              </a:r>
              <a:endParaRPr lang="pt-BR" dirty="0">
                <a:solidFill>
                  <a:schemeClr val="accent4"/>
                </a:solidFill>
                <a:latin typeface="Cambria Math"/>
                <a:cs typeface="Cambria Math"/>
              </a:endParaRPr>
            </a:p>
          </p:txBody>
        </p:sp>
        <p:sp>
          <p:nvSpPr>
            <p:cNvPr id="154" name="Rectangle 153"/>
            <p:cNvSpPr/>
            <p:nvPr/>
          </p:nvSpPr>
          <p:spPr>
            <a:xfrm>
              <a:off x="4607665" y="5493212"/>
              <a:ext cx="37807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EFB251"/>
                  </a:solidFill>
                  <a:latin typeface="Cambria Math"/>
                  <a:cs typeface="Cambria Math"/>
                </a:rPr>
                <a:t>→</a:t>
              </a:r>
            </a:p>
          </p:txBody>
        </p:sp>
      </p:grpSp>
      <p:grpSp>
        <p:nvGrpSpPr>
          <p:cNvPr id="159" name="Group 158"/>
          <p:cNvGrpSpPr/>
          <p:nvPr/>
        </p:nvGrpSpPr>
        <p:grpSpPr>
          <a:xfrm>
            <a:off x="6607197" y="4466401"/>
            <a:ext cx="536593" cy="518549"/>
            <a:chOff x="4607665" y="5493212"/>
            <a:chExt cx="536593" cy="518549"/>
          </a:xfrm>
        </p:grpSpPr>
        <p:grpSp>
          <p:nvGrpSpPr>
            <p:cNvPr id="160" name="Group 159"/>
            <p:cNvGrpSpPr/>
            <p:nvPr/>
          </p:nvGrpSpPr>
          <p:grpSpPr>
            <a:xfrm>
              <a:off x="4964259" y="5637418"/>
              <a:ext cx="179999" cy="189992"/>
              <a:chOff x="4091887" y="5489822"/>
              <a:chExt cx="179999" cy="189992"/>
            </a:xfrm>
          </p:grpSpPr>
          <p:sp>
            <p:nvSpPr>
              <p:cNvPr id="176" name="Donut 175"/>
              <p:cNvSpPr>
                <a:spLocks noChangeAspect="1"/>
              </p:cNvSpPr>
              <p:nvPr/>
            </p:nvSpPr>
            <p:spPr>
              <a:xfrm>
                <a:off x="4091887" y="5489822"/>
                <a:ext cx="179999" cy="189992"/>
              </a:xfrm>
              <a:prstGeom prst="donut">
                <a:avLst>
                  <a:gd name="adj" fmla="val 4965"/>
                </a:avLst>
              </a:prstGeom>
              <a:ln>
                <a:solidFill>
                  <a:srgbClr val="EFB25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>
                    <a:solidFill>
                      <a:srgbClr val="000000"/>
                    </a:solidFill>
                  </a:ln>
                  <a:solidFill>
                    <a:srgbClr val="FF6600"/>
                  </a:solidFill>
                </a:endParaRPr>
              </a:p>
            </p:txBody>
          </p:sp>
          <p:grpSp>
            <p:nvGrpSpPr>
              <p:cNvPr id="177" name="Group 176"/>
              <p:cNvGrpSpPr>
                <a:grpSpLocks noChangeAspect="1"/>
              </p:cNvGrpSpPr>
              <p:nvPr/>
            </p:nvGrpSpPr>
            <p:grpSpPr>
              <a:xfrm>
                <a:off x="4130929" y="5532418"/>
                <a:ext cx="102047" cy="108000"/>
                <a:chOff x="4006850" y="5130800"/>
                <a:chExt cx="101601" cy="114300"/>
              </a:xfrm>
            </p:grpSpPr>
            <p:sp>
              <p:nvSpPr>
                <p:cNvPr id="178" name="Freeform 177"/>
                <p:cNvSpPr/>
                <p:nvPr/>
              </p:nvSpPr>
              <p:spPr>
                <a:xfrm>
                  <a:off x="4006850" y="5130800"/>
                  <a:ext cx="101600" cy="114300"/>
                </a:xfrm>
                <a:custGeom>
                  <a:avLst/>
                  <a:gdLst>
                    <a:gd name="connsiteX0" fmla="*/ 0 w 101600"/>
                    <a:gd name="connsiteY0" fmla="*/ 0 h 114300"/>
                    <a:gd name="connsiteX1" fmla="*/ 101600 w 101600"/>
                    <a:gd name="connsiteY1" fmla="*/ 114300 h 114300"/>
                    <a:gd name="connsiteX2" fmla="*/ 101600 w 101600"/>
                    <a:gd name="connsiteY2" fmla="*/ 114300 h 114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01600" h="114300">
                      <a:moveTo>
                        <a:pt x="0" y="0"/>
                      </a:moveTo>
                      <a:lnTo>
                        <a:pt x="101600" y="114300"/>
                      </a:lnTo>
                      <a:lnTo>
                        <a:pt x="101600" y="114300"/>
                      </a:lnTo>
                    </a:path>
                  </a:pathLst>
                </a:custGeom>
                <a:ln>
                  <a:solidFill>
                    <a:srgbClr val="EFB25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>
                    <a:solidFill>
                      <a:srgbClr val="FF6600"/>
                    </a:solidFill>
                  </a:endParaRPr>
                </a:p>
              </p:txBody>
            </p:sp>
            <p:sp>
              <p:nvSpPr>
                <p:cNvPr id="179" name="Freeform 178"/>
                <p:cNvSpPr/>
                <p:nvPr/>
              </p:nvSpPr>
              <p:spPr>
                <a:xfrm>
                  <a:off x="4006851" y="5130800"/>
                  <a:ext cx="101600" cy="111125"/>
                </a:xfrm>
                <a:custGeom>
                  <a:avLst/>
                  <a:gdLst>
                    <a:gd name="connsiteX0" fmla="*/ 0 w 117475"/>
                    <a:gd name="connsiteY0" fmla="*/ 111125 h 111125"/>
                    <a:gd name="connsiteX1" fmla="*/ 117475 w 117475"/>
                    <a:gd name="connsiteY1" fmla="*/ 0 h 1111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7475" h="111125">
                      <a:moveTo>
                        <a:pt x="0" y="111125"/>
                      </a:moveTo>
                      <a:cubicBezTo>
                        <a:pt x="47889" y="64293"/>
                        <a:pt x="95779" y="17462"/>
                        <a:pt x="117475" y="0"/>
                      </a:cubicBezTo>
                    </a:path>
                  </a:pathLst>
                </a:custGeom>
                <a:ln>
                  <a:solidFill>
                    <a:srgbClr val="EFB25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rgbClr val="FF6600"/>
                    </a:solidFill>
                  </a:endParaRPr>
                </a:p>
              </p:txBody>
            </p:sp>
          </p:grpSp>
        </p:grpSp>
        <p:sp>
          <p:nvSpPr>
            <p:cNvPr id="161" name="TextBox 160"/>
            <p:cNvSpPr txBox="1"/>
            <p:nvPr/>
          </p:nvSpPr>
          <p:spPr>
            <a:xfrm>
              <a:off x="4621893" y="5642429"/>
              <a:ext cx="453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 err="1" smtClean="0">
                  <a:solidFill>
                    <a:schemeClr val="accent4"/>
                  </a:solidFill>
                  <a:latin typeface="Cambria Math"/>
                  <a:cs typeface="Cambria Math"/>
                </a:rPr>
                <a:t>F</a:t>
              </a:r>
              <a:r>
                <a:rPr lang="pt-BR" baseline="-25000" dirty="0" err="1" smtClean="0">
                  <a:solidFill>
                    <a:schemeClr val="accent4"/>
                  </a:solidFill>
                  <a:latin typeface="Cambria Math"/>
                  <a:cs typeface="Cambria Math"/>
                </a:rPr>
                <a:t>ar</a:t>
              </a:r>
              <a:endParaRPr lang="pt-BR" dirty="0">
                <a:solidFill>
                  <a:schemeClr val="accent4"/>
                </a:solidFill>
                <a:latin typeface="Cambria Math"/>
                <a:cs typeface="Cambria Math"/>
              </a:endParaRPr>
            </a:p>
          </p:txBody>
        </p:sp>
        <p:sp>
          <p:nvSpPr>
            <p:cNvPr id="173" name="Rectangle 172"/>
            <p:cNvSpPr/>
            <p:nvPr/>
          </p:nvSpPr>
          <p:spPr>
            <a:xfrm>
              <a:off x="4607665" y="5493212"/>
              <a:ext cx="37807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EFB251"/>
                  </a:solidFill>
                  <a:latin typeface="Cambria Math"/>
                  <a:cs typeface="Cambria Math"/>
                </a:rPr>
                <a:t>→</a:t>
              </a:r>
            </a:p>
          </p:txBody>
        </p:sp>
      </p:grpSp>
      <p:grpSp>
        <p:nvGrpSpPr>
          <p:cNvPr id="180" name="Group 179"/>
          <p:cNvGrpSpPr/>
          <p:nvPr/>
        </p:nvGrpSpPr>
        <p:grpSpPr>
          <a:xfrm>
            <a:off x="7914096" y="6151693"/>
            <a:ext cx="536593" cy="518549"/>
            <a:chOff x="4607665" y="5493212"/>
            <a:chExt cx="536593" cy="518549"/>
          </a:xfrm>
        </p:grpSpPr>
        <p:grpSp>
          <p:nvGrpSpPr>
            <p:cNvPr id="181" name="Group 180"/>
            <p:cNvGrpSpPr/>
            <p:nvPr/>
          </p:nvGrpSpPr>
          <p:grpSpPr>
            <a:xfrm>
              <a:off x="4964259" y="5637418"/>
              <a:ext cx="179999" cy="189992"/>
              <a:chOff x="4091887" y="5489822"/>
              <a:chExt cx="179999" cy="189992"/>
            </a:xfrm>
          </p:grpSpPr>
          <p:sp>
            <p:nvSpPr>
              <p:cNvPr id="184" name="Donut 183"/>
              <p:cNvSpPr>
                <a:spLocks noChangeAspect="1"/>
              </p:cNvSpPr>
              <p:nvPr/>
            </p:nvSpPr>
            <p:spPr>
              <a:xfrm>
                <a:off x="4091887" y="5489822"/>
                <a:ext cx="179999" cy="189992"/>
              </a:xfrm>
              <a:prstGeom prst="donut">
                <a:avLst>
                  <a:gd name="adj" fmla="val 4965"/>
                </a:avLst>
              </a:prstGeom>
              <a:ln>
                <a:solidFill>
                  <a:srgbClr val="EFB25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>
                    <a:solidFill>
                      <a:srgbClr val="000000"/>
                    </a:solidFill>
                  </a:ln>
                  <a:solidFill>
                    <a:srgbClr val="FF6600"/>
                  </a:solidFill>
                </a:endParaRPr>
              </a:p>
            </p:txBody>
          </p:sp>
          <p:grpSp>
            <p:nvGrpSpPr>
              <p:cNvPr id="185" name="Group 184"/>
              <p:cNvGrpSpPr>
                <a:grpSpLocks noChangeAspect="1"/>
              </p:cNvGrpSpPr>
              <p:nvPr/>
            </p:nvGrpSpPr>
            <p:grpSpPr>
              <a:xfrm>
                <a:off x="4130929" y="5532418"/>
                <a:ext cx="102047" cy="108000"/>
                <a:chOff x="4006850" y="5130800"/>
                <a:chExt cx="101601" cy="114300"/>
              </a:xfrm>
            </p:grpSpPr>
            <p:sp>
              <p:nvSpPr>
                <p:cNvPr id="186" name="Freeform 185"/>
                <p:cNvSpPr/>
                <p:nvPr/>
              </p:nvSpPr>
              <p:spPr>
                <a:xfrm>
                  <a:off x="4006850" y="5130800"/>
                  <a:ext cx="101600" cy="114300"/>
                </a:xfrm>
                <a:custGeom>
                  <a:avLst/>
                  <a:gdLst>
                    <a:gd name="connsiteX0" fmla="*/ 0 w 101600"/>
                    <a:gd name="connsiteY0" fmla="*/ 0 h 114300"/>
                    <a:gd name="connsiteX1" fmla="*/ 101600 w 101600"/>
                    <a:gd name="connsiteY1" fmla="*/ 114300 h 114300"/>
                    <a:gd name="connsiteX2" fmla="*/ 101600 w 101600"/>
                    <a:gd name="connsiteY2" fmla="*/ 114300 h 114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01600" h="114300">
                      <a:moveTo>
                        <a:pt x="0" y="0"/>
                      </a:moveTo>
                      <a:lnTo>
                        <a:pt x="101600" y="114300"/>
                      </a:lnTo>
                      <a:lnTo>
                        <a:pt x="101600" y="114300"/>
                      </a:lnTo>
                    </a:path>
                  </a:pathLst>
                </a:custGeom>
                <a:ln>
                  <a:solidFill>
                    <a:srgbClr val="EFB25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>
                    <a:solidFill>
                      <a:srgbClr val="FF6600"/>
                    </a:solidFill>
                  </a:endParaRPr>
                </a:p>
              </p:txBody>
            </p:sp>
            <p:sp>
              <p:nvSpPr>
                <p:cNvPr id="187" name="Freeform 186"/>
                <p:cNvSpPr/>
                <p:nvPr/>
              </p:nvSpPr>
              <p:spPr>
                <a:xfrm>
                  <a:off x="4006851" y="5130800"/>
                  <a:ext cx="101600" cy="111125"/>
                </a:xfrm>
                <a:custGeom>
                  <a:avLst/>
                  <a:gdLst>
                    <a:gd name="connsiteX0" fmla="*/ 0 w 117475"/>
                    <a:gd name="connsiteY0" fmla="*/ 111125 h 111125"/>
                    <a:gd name="connsiteX1" fmla="*/ 117475 w 117475"/>
                    <a:gd name="connsiteY1" fmla="*/ 0 h 1111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7475" h="111125">
                      <a:moveTo>
                        <a:pt x="0" y="111125"/>
                      </a:moveTo>
                      <a:cubicBezTo>
                        <a:pt x="47889" y="64293"/>
                        <a:pt x="95779" y="17462"/>
                        <a:pt x="117475" y="0"/>
                      </a:cubicBezTo>
                    </a:path>
                  </a:pathLst>
                </a:custGeom>
                <a:ln>
                  <a:solidFill>
                    <a:srgbClr val="EFB25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rgbClr val="FF6600"/>
                    </a:solidFill>
                  </a:endParaRPr>
                </a:p>
              </p:txBody>
            </p:sp>
          </p:grpSp>
        </p:grpSp>
        <p:sp>
          <p:nvSpPr>
            <p:cNvPr id="182" name="TextBox 181"/>
            <p:cNvSpPr txBox="1"/>
            <p:nvPr/>
          </p:nvSpPr>
          <p:spPr>
            <a:xfrm>
              <a:off x="4621893" y="5642429"/>
              <a:ext cx="453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 err="1" smtClean="0">
                  <a:solidFill>
                    <a:schemeClr val="accent4"/>
                  </a:solidFill>
                  <a:latin typeface="Cambria Math"/>
                  <a:cs typeface="Cambria Math"/>
                </a:rPr>
                <a:t>F</a:t>
              </a:r>
              <a:r>
                <a:rPr lang="pt-BR" baseline="-25000" dirty="0" err="1" smtClean="0">
                  <a:solidFill>
                    <a:schemeClr val="accent4"/>
                  </a:solidFill>
                  <a:latin typeface="Cambria Math"/>
                  <a:cs typeface="Cambria Math"/>
                </a:rPr>
                <a:t>ar</a:t>
              </a:r>
              <a:endParaRPr lang="pt-BR" dirty="0">
                <a:solidFill>
                  <a:schemeClr val="accent4"/>
                </a:solidFill>
                <a:latin typeface="Cambria Math"/>
                <a:cs typeface="Cambria Math"/>
              </a:endParaRPr>
            </a:p>
          </p:txBody>
        </p:sp>
        <p:sp>
          <p:nvSpPr>
            <p:cNvPr id="183" name="Rectangle 182"/>
            <p:cNvSpPr/>
            <p:nvPr/>
          </p:nvSpPr>
          <p:spPr>
            <a:xfrm>
              <a:off x="4607665" y="5493212"/>
              <a:ext cx="37807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EFB251"/>
                  </a:solidFill>
                  <a:latin typeface="Cambria Math"/>
                  <a:cs typeface="Cambria Math"/>
                </a:rPr>
                <a:t>→</a:t>
              </a:r>
            </a:p>
          </p:txBody>
        </p:sp>
      </p:grpSp>
      <p:grpSp>
        <p:nvGrpSpPr>
          <p:cNvPr id="79" name="Group 78"/>
          <p:cNvGrpSpPr/>
          <p:nvPr/>
        </p:nvGrpSpPr>
        <p:grpSpPr>
          <a:xfrm>
            <a:off x="2638488" y="5895812"/>
            <a:ext cx="653989" cy="629706"/>
            <a:chOff x="235408" y="3289999"/>
            <a:chExt cx="653989" cy="629706"/>
          </a:xfrm>
        </p:grpSpPr>
        <p:cxnSp>
          <p:nvCxnSpPr>
            <p:cNvPr id="15" name="Straight Arrow Connector 14"/>
            <p:cNvCxnSpPr/>
            <p:nvPr/>
          </p:nvCxnSpPr>
          <p:spPr>
            <a:xfrm flipV="1">
              <a:off x="564472" y="3409870"/>
              <a:ext cx="245528" cy="503026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2" name="Group 21"/>
            <p:cNvGrpSpPr/>
            <p:nvPr/>
          </p:nvGrpSpPr>
          <p:grpSpPr>
            <a:xfrm>
              <a:off x="235408" y="3289999"/>
              <a:ext cx="443364" cy="543464"/>
              <a:chOff x="898417" y="3553234"/>
              <a:chExt cx="443364" cy="543464"/>
            </a:xfrm>
          </p:grpSpPr>
          <p:sp>
            <p:nvSpPr>
              <p:cNvPr id="16" name="TextBox 15"/>
              <p:cNvSpPr txBox="1"/>
              <p:nvPr/>
            </p:nvSpPr>
            <p:spPr>
              <a:xfrm>
                <a:off x="917266" y="3727366"/>
                <a:ext cx="42451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dirty="0" smtClean="0">
                    <a:latin typeface="Cambria Math"/>
                    <a:cs typeface="Cambria Math"/>
                  </a:rPr>
                  <a:t>V</a:t>
                </a:r>
                <a:r>
                  <a:rPr lang="pt-BR" baseline="-25000" dirty="0">
                    <a:latin typeface="Cambria Math"/>
                    <a:cs typeface="Cambria Math"/>
                  </a:rPr>
                  <a:t>O</a:t>
                </a:r>
                <a:endParaRPr lang="pt-BR" dirty="0">
                  <a:latin typeface="Cambria Math"/>
                  <a:cs typeface="Cambria Math"/>
                </a:endParaRPr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898417" y="3553234"/>
                <a:ext cx="37807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latin typeface="Cambria Math"/>
                    <a:cs typeface="Cambria Math"/>
                  </a:rPr>
                  <a:t>→</a:t>
                </a:r>
                <a:endParaRPr lang="en-US" dirty="0">
                  <a:latin typeface="Cambria Math"/>
                  <a:cs typeface="Cambria Math"/>
                </a:endParaRPr>
              </a:p>
            </p:txBody>
          </p:sp>
        </p:grpSp>
        <p:cxnSp>
          <p:nvCxnSpPr>
            <p:cNvPr id="51" name="Straight Connector 50"/>
            <p:cNvCxnSpPr/>
            <p:nvPr/>
          </p:nvCxnSpPr>
          <p:spPr>
            <a:xfrm>
              <a:off x="564472" y="3912896"/>
              <a:ext cx="36000" cy="0"/>
            </a:xfrm>
            <a:prstGeom prst="line">
              <a:avLst/>
            </a:prstGeom>
            <a:ln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/>
            <p:cNvCxnSpPr>
              <a:cxnSpLocks noChangeAspect="1"/>
            </p:cNvCxnSpPr>
            <p:nvPr/>
          </p:nvCxnSpPr>
          <p:spPr>
            <a:xfrm flipV="1">
              <a:off x="621622" y="3913041"/>
              <a:ext cx="36000" cy="0"/>
            </a:xfrm>
            <a:prstGeom prst="line">
              <a:avLst/>
            </a:prstGeom>
            <a:ln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/>
            <p:cNvCxnSpPr>
              <a:cxnSpLocks noChangeAspect="1"/>
            </p:cNvCxnSpPr>
            <p:nvPr/>
          </p:nvCxnSpPr>
          <p:spPr>
            <a:xfrm flipV="1">
              <a:off x="678772" y="3913041"/>
              <a:ext cx="36000" cy="0"/>
            </a:xfrm>
            <a:prstGeom prst="line">
              <a:avLst/>
            </a:prstGeom>
            <a:ln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/>
            <p:cNvCxnSpPr>
              <a:cxnSpLocks noChangeAspect="1"/>
            </p:cNvCxnSpPr>
            <p:nvPr/>
          </p:nvCxnSpPr>
          <p:spPr>
            <a:xfrm flipV="1">
              <a:off x="735922" y="3913041"/>
              <a:ext cx="36000" cy="0"/>
            </a:xfrm>
            <a:prstGeom prst="line">
              <a:avLst/>
            </a:prstGeom>
            <a:ln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/>
            <p:cNvCxnSpPr>
              <a:cxnSpLocks noChangeAspect="1"/>
            </p:cNvCxnSpPr>
            <p:nvPr/>
          </p:nvCxnSpPr>
          <p:spPr>
            <a:xfrm flipV="1">
              <a:off x="796247" y="3913041"/>
              <a:ext cx="36000" cy="0"/>
            </a:xfrm>
            <a:prstGeom prst="line">
              <a:avLst/>
            </a:prstGeom>
            <a:ln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/>
            <p:cNvCxnSpPr>
              <a:cxnSpLocks noChangeAspect="1"/>
            </p:cNvCxnSpPr>
            <p:nvPr/>
          </p:nvCxnSpPr>
          <p:spPr>
            <a:xfrm flipV="1">
              <a:off x="853397" y="3913041"/>
              <a:ext cx="36000" cy="0"/>
            </a:xfrm>
            <a:prstGeom prst="line">
              <a:avLst/>
            </a:prstGeom>
            <a:ln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Freeform 64"/>
            <p:cNvSpPr/>
            <p:nvPr/>
          </p:nvSpPr>
          <p:spPr>
            <a:xfrm>
              <a:off x="622300" y="3816350"/>
              <a:ext cx="62141" cy="92075"/>
            </a:xfrm>
            <a:custGeom>
              <a:avLst/>
              <a:gdLst>
                <a:gd name="connsiteX0" fmla="*/ 0 w 62141"/>
                <a:gd name="connsiteY0" fmla="*/ 0 h 92075"/>
                <a:gd name="connsiteX1" fmla="*/ 60325 w 62141"/>
                <a:gd name="connsiteY1" fmla="*/ 25400 h 92075"/>
                <a:gd name="connsiteX2" fmla="*/ 47625 w 62141"/>
                <a:gd name="connsiteY2" fmla="*/ 92075 h 92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2141" h="92075">
                  <a:moveTo>
                    <a:pt x="0" y="0"/>
                  </a:moveTo>
                  <a:cubicBezTo>
                    <a:pt x="26194" y="5027"/>
                    <a:pt x="52388" y="10054"/>
                    <a:pt x="60325" y="25400"/>
                  </a:cubicBezTo>
                  <a:cubicBezTo>
                    <a:pt x="68262" y="40746"/>
                    <a:pt x="47625" y="92075"/>
                    <a:pt x="47625" y="92075"/>
                  </a:cubicBezTo>
                </a:path>
              </a:pathLst>
            </a:custGeom>
            <a:ln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FFFFFF"/>
                </a:solidFill>
              </a:endParaRP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604374" y="3719650"/>
              <a:ext cx="274434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700" dirty="0" err="1" smtClean="0"/>
                <a:t>Θ</a:t>
              </a:r>
              <a:endParaRPr lang="pt-BR" sz="700" dirty="0"/>
            </a:p>
          </p:txBody>
        </p:sp>
      </p:grpSp>
      <p:grpSp>
        <p:nvGrpSpPr>
          <p:cNvPr id="193" name="Group 192"/>
          <p:cNvGrpSpPr/>
          <p:nvPr/>
        </p:nvGrpSpPr>
        <p:grpSpPr>
          <a:xfrm>
            <a:off x="3909281" y="3602032"/>
            <a:ext cx="831067" cy="529576"/>
            <a:chOff x="120968" y="5839477"/>
            <a:chExt cx="831067" cy="529576"/>
          </a:xfrm>
        </p:grpSpPr>
        <p:sp>
          <p:nvSpPr>
            <p:cNvPr id="194" name="Rectangle 193"/>
            <p:cNvSpPr/>
            <p:nvPr/>
          </p:nvSpPr>
          <p:spPr>
            <a:xfrm>
              <a:off x="133669" y="5999721"/>
              <a:ext cx="81836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  <a:latin typeface="Cambria Math"/>
                  <a:cs typeface="Cambria Math"/>
                </a:rPr>
                <a:t>F</a:t>
              </a:r>
              <a:r>
                <a:rPr lang="en-US" baseline="-25000" dirty="0">
                  <a:solidFill>
                    <a:schemeClr val="accent2"/>
                  </a:solidFill>
                  <a:latin typeface="Cambria Math"/>
                  <a:cs typeface="Cambria Math"/>
                </a:rPr>
                <a:t>magnu</a:t>
              </a:r>
              <a:r>
                <a:rPr lang="en-US" baseline="-25000" dirty="0">
                  <a:solidFill>
                    <a:schemeClr val="accent2"/>
                  </a:solidFill>
                </a:rPr>
                <a:t>s</a:t>
              </a:r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195" name="TextBox 194"/>
            <p:cNvSpPr txBox="1"/>
            <p:nvPr/>
          </p:nvSpPr>
          <p:spPr>
            <a:xfrm>
              <a:off x="120968" y="5839477"/>
              <a:ext cx="3780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accent2"/>
                  </a:solidFill>
                  <a:latin typeface="Cambria Math"/>
                  <a:cs typeface="Cambria Math"/>
                </a:rPr>
                <a:t>→</a:t>
              </a:r>
              <a:endParaRPr lang="en-US" dirty="0">
                <a:solidFill>
                  <a:schemeClr val="accent2"/>
                </a:solidFill>
                <a:latin typeface="Cambria Math"/>
                <a:cs typeface="Cambria Math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157282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Validação</a:t>
            </a:r>
            <a:endParaRPr lang="pt-BR" dirty="0"/>
          </a:p>
        </p:txBody>
      </p:sp>
      <p:pic>
        <p:nvPicPr>
          <p:cNvPr id="5" name="Imagem 4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7075" y="2137540"/>
            <a:ext cx="6957848" cy="4348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26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Movimento da bola em tr</a:t>
            </a:r>
            <a:r>
              <a:rPr lang="pt-BR" dirty="0" smtClean="0"/>
              <a:t>ês dimensões</a:t>
            </a:r>
            <a:endParaRPr lang="pt-BR" dirty="0"/>
          </a:p>
        </p:txBody>
      </p:sp>
      <p:pic>
        <p:nvPicPr>
          <p:cNvPr id="4" name="Picture 3" descr="Grafico 3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7517" y="2624244"/>
            <a:ext cx="5781317" cy="3925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1627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Gráficos eixo </a:t>
            </a:r>
            <a:r>
              <a:rPr lang="pt-BR" dirty="0"/>
              <a:t>X</a:t>
            </a:r>
          </a:p>
        </p:txBody>
      </p:sp>
      <p:pic>
        <p:nvPicPr>
          <p:cNvPr id="7" name="Picture 6" descr="Grafico Posições x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347" y="2644812"/>
            <a:ext cx="6083987" cy="3133517"/>
          </a:xfrm>
          <a:prstGeom prst="rect">
            <a:avLst/>
          </a:prstGeom>
        </p:spPr>
      </p:pic>
      <p:pic>
        <p:nvPicPr>
          <p:cNvPr id="9" name="Picture 8" descr="Visão Banco de reserva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7334" y="2762331"/>
            <a:ext cx="5615986" cy="3015998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2281415" y="5795458"/>
            <a:ext cx="3493264" cy="553998"/>
            <a:chOff x="1705175" y="5795458"/>
            <a:chExt cx="3493264" cy="553998"/>
          </a:xfrm>
        </p:grpSpPr>
        <p:sp>
          <p:nvSpPr>
            <p:cNvPr id="11" name="TextBox 10"/>
            <p:cNvSpPr txBox="1"/>
            <p:nvPr/>
          </p:nvSpPr>
          <p:spPr>
            <a:xfrm>
              <a:off x="1705175" y="5980124"/>
              <a:ext cx="34932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 err="1" smtClean="0"/>
                <a:t>X</a:t>
              </a:r>
              <a:r>
                <a:rPr lang="pt-BR" dirty="0" smtClean="0"/>
                <a:t>: </a:t>
              </a:r>
              <a:r>
                <a:rPr lang="pt-BR" dirty="0" err="1" smtClean="0"/>
                <a:t>F</a:t>
              </a:r>
              <a:r>
                <a:rPr lang="pt-BR" baseline="-25000" dirty="0" err="1" smtClean="0"/>
                <a:t>ar</a:t>
              </a:r>
              <a:r>
                <a:rPr lang="pt-BR" dirty="0"/>
                <a:t> </a:t>
              </a:r>
              <a:r>
                <a:rPr lang="pt-BR" dirty="0" smtClean="0"/>
                <a:t>- 𝑣</a:t>
              </a:r>
              <a:r>
                <a:rPr lang="pt-BR" baseline="-25000" dirty="0" err="1" smtClean="0"/>
                <a:t>x</a:t>
              </a:r>
              <a:r>
                <a:rPr lang="pt-BR" dirty="0" smtClean="0"/>
                <a:t> + F</a:t>
              </a:r>
              <a:r>
                <a:rPr lang="pt-BR" baseline="-25000" dirty="0" smtClean="0"/>
                <a:t>magnus</a:t>
              </a:r>
              <a:r>
                <a:rPr lang="pt-BR" dirty="0"/>
                <a:t> </a:t>
              </a:r>
              <a:r>
                <a:rPr lang="pt-BR" dirty="0" smtClean="0"/>
                <a:t>𝑤</a:t>
              </a:r>
              <a:r>
                <a:rPr lang="pt-BR" dirty="0"/>
                <a:t> </a:t>
              </a:r>
              <a:r>
                <a:rPr lang="pt-BR" dirty="0" err="1" smtClean="0"/>
                <a:t>x</a:t>
              </a:r>
              <a:r>
                <a:rPr lang="pt-BR" dirty="0" smtClean="0"/>
                <a:t> 𝑣  = </a:t>
              </a:r>
              <a:r>
                <a:rPr lang="pt-BR" dirty="0" err="1" smtClean="0"/>
                <a:t>ma</a:t>
              </a:r>
              <a:r>
                <a:rPr lang="pt-BR" baseline="-25000" dirty="0" err="1" smtClean="0"/>
                <a:t>x</a:t>
              </a:r>
              <a:endParaRPr lang="pt-BR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952132" y="5795458"/>
              <a:ext cx="3780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FFFF"/>
                  </a:solidFill>
                  <a:latin typeface="Cambria Math"/>
                  <a:cs typeface="Cambria Math"/>
                </a:rPr>
                <a:t>→</a:t>
              </a:r>
              <a:endParaRPr lang="en-US" dirty="0">
                <a:solidFill>
                  <a:srgbClr val="FFFFFF"/>
                </a:solidFill>
                <a:latin typeface="Cambria Math"/>
                <a:cs typeface="Cambria Math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868932" y="5806762"/>
              <a:ext cx="3780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FFFF"/>
                  </a:solidFill>
                  <a:latin typeface="Cambria Math"/>
                  <a:cs typeface="Cambria Math"/>
                </a:rPr>
                <a:t>→</a:t>
              </a:r>
              <a:endParaRPr lang="en-US" dirty="0">
                <a:solidFill>
                  <a:srgbClr val="FFFFFF"/>
                </a:solidFill>
                <a:latin typeface="Cambria Math"/>
                <a:cs typeface="Cambria Math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692586" y="5912584"/>
              <a:ext cx="3005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 smtClean="0"/>
                <a:t>ˆ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080186" y="5923888"/>
              <a:ext cx="3770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 smtClean="0"/>
                <a:t>ˆ</a:t>
              </a:r>
              <a:r>
                <a:rPr lang="pt-BR" baseline="-25000" dirty="0" err="1" smtClean="0"/>
                <a:t>x</a:t>
              </a:r>
              <a:endParaRPr lang="pt-BR" dirty="0" smtClean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445546" y="5923888"/>
              <a:ext cx="3005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 smtClean="0"/>
                <a:t>ˆ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73123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10000" y="457698"/>
            <a:ext cx="10571998" cy="970450"/>
          </a:xfrm>
        </p:spPr>
        <p:txBody>
          <a:bodyPr/>
          <a:lstStyle/>
          <a:p>
            <a:pPr algn="ctr"/>
            <a:r>
              <a:rPr lang="pt-BR" dirty="0" smtClean="0"/>
              <a:t>Gráficos eixo </a:t>
            </a:r>
            <a:r>
              <a:rPr lang="pt-BR" dirty="0"/>
              <a:t>Y</a:t>
            </a:r>
            <a:r>
              <a:rPr lang="pt-BR" dirty="0" smtClean="0"/>
              <a:t> </a:t>
            </a:r>
            <a:endParaRPr lang="pt-BR" dirty="0"/>
          </a:p>
        </p:txBody>
      </p:sp>
      <p:pic>
        <p:nvPicPr>
          <p:cNvPr id="4" name="Picture 3" descr="Grafico Posições 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200" y="2586018"/>
            <a:ext cx="6515992" cy="3373935"/>
          </a:xfrm>
          <a:prstGeom prst="rect">
            <a:avLst/>
          </a:prstGeom>
        </p:spPr>
      </p:pic>
      <p:pic>
        <p:nvPicPr>
          <p:cNvPr id="7" name="Picture 6" descr="Visão Roberto Carlo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192" y="2480185"/>
            <a:ext cx="5067300" cy="3708400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2434295" y="5924796"/>
            <a:ext cx="3561266" cy="553998"/>
            <a:chOff x="1705175" y="5795458"/>
            <a:chExt cx="3561266" cy="553998"/>
          </a:xfrm>
        </p:grpSpPr>
        <p:sp>
          <p:nvSpPr>
            <p:cNvPr id="10" name="TextBox 9"/>
            <p:cNvSpPr txBox="1"/>
            <p:nvPr/>
          </p:nvSpPr>
          <p:spPr>
            <a:xfrm>
              <a:off x="1705175" y="5980124"/>
              <a:ext cx="35612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 err="1"/>
                <a:t>y</a:t>
              </a:r>
              <a:r>
                <a:rPr lang="pt-BR" dirty="0" smtClean="0"/>
                <a:t>: </a:t>
              </a:r>
              <a:r>
                <a:rPr lang="pt-BR" dirty="0" err="1" smtClean="0"/>
                <a:t>F</a:t>
              </a:r>
              <a:r>
                <a:rPr lang="pt-BR" baseline="-25000" dirty="0" err="1" smtClean="0"/>
                <a:t>ar</a:t>
              </a:r>
              <a:r>
                <a:rPr lang="pt-BR" dirty="0"/>
                <a:t> </a:t>
              </a:r>
              <a:r>
                <a:rPr lang="pt-BR" dirty="0" smtClean="0"/>
                <a:t>- 𝑣</a:t>
              </a:r>
              <a:r>
                <a:rPr lang="pt-BR" baseline="-25000" dirty="0" err="1"/>
                <a:t>y</a:t>
              </a:r>
              <a:r>
                <a:rPr lang="pt-BR" dirty="0" smtClean="0"/>
                <a:t> + F</a:t>
              </a:r>
              <a:r>
                <a:rPr lang="pt-BR" baseline="-25000" dirty="0" smtClean="0"/>
                <a:t>magnus</a:t>
              </a:r>
              <a:r>
                <a:rPr lang="pt-BR" dirty="0"/>
                <a:t> </a:t>
              </a:r>
              <a:r>
                <a:rPr lang="pt-BR" dirty="0" smtClean="0"/>
                <a:t>𝑤</a:t>
              </a:r>
              <a:r>
                <a:rPr lang="pt-BR" dirty="0"/>
                <a:t> </a:t>
              </a:r>
              <a:r>
                <a:rPr lang="pt-BR" dirty="0" err="1" smtClean="0"/>
                <a:t>x</a:t>
              </a:r>
              <a:r>
                <a:rPr lang="pt-BR" dirty="0" smtClean="0"/>
                <a:t> 𝑣</a:t>
              </a:r>
              <a:r>
                <a:rPr lang="pt-BR" baseline="-25000" dirty="0" err="1" smtClean="0"/>
                <a:t>y</a:t>
              </a:r>
              <a:r>
                <a:rPr lang="pt-BR" dirty="0" smtClean="0"/>
                <a:t>  = </a:t>
              </a:r>
              <a:r>
                <a:rPr lang="pt-BR" dirty="0" err="1" smtClean="0"/>
                <a:t>ma</a:t>
              </a:r>
              <a:r>
                <a:rPr lang="pt-BR" baseline="-25000" dirty="0" err="1"/>
                <a:t>y</a:t>
              </a:r>
              <a:endParaRPr lang="pt-BR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952132" y="5795458"/>
              <a:ext cx="3780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FFFF"/>
                  </a:solidFill>
                  <a:latin typeface="Cambria Math"/>
                  <a:cs typeface="Cambria Math"/>
                </a:rPr>
                <a:t>→</a:t>
              </a:r>
              <a:endParaRPr lang="en-US" dirty="0">
                <a:solidFill>
                  <a:srgbClr val="FFFFFF"/>
                </a:solidFill>
                <a:latin typeface="Cambria Math"/>
                <a:cs typeface="Cambria Math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868932" y="5806762"/>
              <a:ext cx="3780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FFFF"/>
                  </a:solidFill>
                  <a:latin typeface="Cambria Math"/>
                  <a:cs typeface="Cambria Math"/>
                </a:rPr>
                <a:t>→</a:t>
              </a:r>
              <a:endParaRPr lang="en-US" dirty="0">
                <a:solidFill>
                  <a:srgbClr val="FFFFFF"/>
                </a:solidFill>
                <a:latin typeface="Cambria Math"/>
                <a:cs typeface="Cambria Math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692586" y="5912584"/>
              <a:ext cx="3005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 smtClean="0"/>
                <a:t>ˆ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080186" y="5923888"/>
              <a:ext cx="3005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 smtClean="0"/>
                <a:t>ˆ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445546" y="5923888"/>
              <a:ext cx="3005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 smtClean="0"/>
                <a:t>ˆ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885337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tável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Quotable" id="{39EC5628-30ED-4578-ACD8-9820EDB8E15A}" vid="{6F3559E9-1A4C-49D8-94D4-F41003531C4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Citável</Template>
  <TotalTime>2255</TotalTime>
  <Words>340</Words>
  <Application>Microsoft Macintosh PowerPoint</Application>
  <PresentationFormat>Custom</PresentationFormat>
  <Paragraphs>111</Paragraphs>
  <Slides>11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Citável</vt:lpstr>
      <vt:lpstr>Projeto 3 – Física no esporte</vt:lpstr>
      <vt:lpstr>COMO O ÂNGULO DO CHUTE ALTERA A TRAJETÓRIA DA BOLA?</vt:lpstr>
      <vt:lpstr>Forças que atuam na bola</vt:lpstr>
      <vt:lpstr>Forças </vt:lpstr>
      <vt:lpstr>Diagrama de corpo livre</vt:lpstr>
      <vt:lpstr>Validação</vt:lpstr>
      <vt:lpstr>Movimento da bola em três dimensões</vt:lpstr>
      <vt:lpstr>Gráficos eixo X</vt:lpstr>
      <vt:lpstr>Gráficos eixo Y </vt:lpstr>
      <vt:lpstr>Gráficos eixo Z</vt:lpstr>
      <vt:lpstr>Então, qual o menor ângulo que ele poderia ter chutado a bola?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wesley bauerle</dc:creator>
  <cp:lastModifiedBy>Carlos Ludman</cp:lastModifiedBy>
  <cp:revision>51</cp:revision>
  <dcterms:created xsi:type="dcterms:W3CDTF">2016-06-02T19:02:45Z</dcterms:created>
  <dcterms:modified xsi:type="dcterms:W3CDTF">2016-06-08T12:36:56Z</dcterms:modified>
</cp:coreProperties>
</file>